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4" r:id="rId5"/>
    <p:sldId id="258" r:id="rId6"/>
    <p:sldId id="273" r:id="rId7"/>
    <p:sldId id="259" r:id="rId8"/>
    <p:sldId id="276" r:id="rId9"/>
    <p:sldId id="277" r:id="rId10"/>
    <p:sldId id="278" r:id="rId11"/>
    <p:sldId id="261" r:id="rId12"/>
    <p:sldId id="263" r:id="rId13"/>
    <p:sldId id="262" r:id="rId14"/>
    <p:sldId id="265" r:id="rId15"/>
    <p:sldId id="266" r:id="rId16"/>
    <p:sldId id="268" r:id="rId17"/>
    <p:sldId id="269"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21"/>
  </p:normalViewPr>
  <p:slideViewPr>
    <p:cSldViewPr snapToGrid="0" snapToObjects="1">
      <p:cViewPr varScale="1">
        <p:scale>
          <a:sx n="113" d="100"/>
          <a:sy n="113" d="100"/>
        </p:scale>
        <p:origin x="424"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2A085E-5B12-9042-80CA-F563D33713E3}" type="datetimeFigureOut">
              <a:rPr lang="en-US" smtClean="0"/>
              <a:t>10/1/25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20025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2A085E-5B12-9042-80CA-F563D33713E3}" type="datetimeFigureOut">
              <a:rPr lang="en-US" smtClean="0"/>
              <a:t>10/1/25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201704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2A085E-5B12-9042-80CA-F563D33713E3}" type="datetimeFigureOut">
              <a:rPr lang="en-US" smtClean="0"/>
              <a:t>10/1/25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28469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2A085E-5B12-9042-80CA-F563D33713E3}" type="datetimeFigureOut">
              <a:rPr lang="en-US" smtClean="0"/>
              <a:t>10/1/25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11337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2A085E-5B12-9042-80CA-F563D33713E3}" type="datetimeFigureOut">
              <a:rPr lang="en-US" smtClean="0"/>
              <a:t>10/1/25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48761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2A085E-5B12-9042-80CA-F563D33713E3}" type="datetimeFigureOut">
              <a:rPr lang="en-US" smtClean="0"/>
              <a:t>10/1/25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38112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2A085E-5B12-9042-80CA-F563D33713E3}" type="datetimeFigureOut">
              <a:rPr lang="en-US" smtClean="0"/>
              <a:t>10/1/25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40483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2A085E-5B12-9042-80CA-F563D33713E3}" type="datetimeFigureOut">
              <a:rPr lang="en-US" smtClean="0"/>
              <a:t>10/1/25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78075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A085E-5B12-9042-80CA-F563D33713E3}" type="datetimeFigureOut">
              <a:rPr lang="en-US" smtClean="0"/>
              <a:t>10/1/25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10277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2A085E-5B12-9042-80CA-F563D33713E3}" type="datetimeFigureOut">
              <a:rPr lang="en-US" smtClean="0"/>
              <a:t>10/1/25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54807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2A085E-5B12-9042-80CA-F563D33713E3}" type="datetimeFigureOut">
              <a:rPr lang="en-US" smtClean="0"/>
              <a:t>10/1/25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68634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A085E-5B12-9042-80CA-F563D33713E3}" type="datetimeFigureOut">
              <a:rPr lang="en-US" smtClean="0"/>
              <a:t>10/1/25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DE54B-EFFD-4044-9BDD-5234B62ADDEE}" type="slidenum">
              <a:rPr lang="en-US" smtClean="0"/>
              <a:t>‹#›</a:t>
            </a:fld>
            <a:endParaRPr lang="en-US"/>
          </a:p>
        </p:txBody>
      </p:sp>
    </p:spTree>
    <p:extLst>
      <p:ext uri="{BB962C8B-B14F-4D97-AF65-F5344CB8AC3E}">
        <p14:creationId xmlns:p14="http://schemas.microsoft.com/office/powerpoint/2010/main" val="14611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8090" y="638503"/>
            <a:ext cx="9144000" cy="2387600"/>
          </a:xfrm>
        </p:spPr>
        <p:txBody>
          <a:bodyPr/>
          <a:lstStyle/>
          <a:p>
            <a:r>
              <a:rPr lang="en-US" dirty="0"/>
              <a:t>Arizona</a:t>
            </a:r>
            <a:br>
              <a:rPr lang="en-US" dirty="0"/>
            </a:br>
            <a:r>
              <a:rPr lang="en-US" sz="2000" dirty="0"/>
              <a:t>The Grand Canyon State</a:t>
            </a:r>
            <a:endParaRPr lang="en-US" dirty="0"/>
          </a:p>
        </p:txBody>
      </p:sp>
      <p:pic>
        <p:nvPicPr>
          <p:cNvPr id="4102" name="Picture 6" descr="mage for 2008-P Arizona Statehood Quarter from Littleton Coin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0"/>
            <a:ext cx="7061200" cy="706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56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104" y="-1574916"/>
            <a:ext cx="9144000" cy="2387600"/>
          </a:xfrm>
        </p:spPr>
        <p:txBody>
          <a:bodyPr>
            <a:normAutofit/>
          </a:bodyPr>
          <a:lstStyle/>
          <a:p>
            <a:r>
              <a:rPr lang="en-US" sz="4000" dirty="0"/>
              <a:t>Common Arizona Landforms</a:t>
            </a:r>
          </a:p>
        </p:txBody>
      </p:sp>
      <p:sp>
        <p:nvSpPr>
          <p:cNvPr id="4" name="TextBox 3"/>
          <p:cNvSpPr txBox="1"/>
          <p:nvPr/>
        </p:nvSpPr>
        <p:spPr>
          <a:xfrm>
            <a:off x="1653905" y="3733590"/>
            <a:ext cx="695319" cy="369332"/>
          </a:xfrm>
          <a:prstGeom prst="rect">
            <a:avLst/>
          </a:prstGeom>
          <a:noFill/>
        </p:spPr>
        <p:txBody>
          <a:bodyPr wrap="none" rtlCol="0">
            <a:spAutoFit/>
          </a:bodyPr>
          <a:lstStyle/>
          <a:p>
            <a:r>
              <a:rPr lang="en-US" dirty="0"/>
              <a:t>Butte</a:t>
            </a:r>
          </a:p>
        </p:txBody>
      </p:sp>
      <p:pic>
        <p:nvPicPr>
          <p:cNvPr id="22530" name="Picture 2" descr="ajada Butte on a hazy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1" y="847515"/>
            <a:ext cx="3848100" cy="2886075"/>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s://www.nps.gov/npgallery/GetAsset/ba9b04cc-4e40-403e-972b-489cf9c07d4c/proxylow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236" y="847515"/>
            <a:ext cx="4324780" cy="2886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44703" y="3733590"/>
            <a:ext cx="1027845" cy="369332"/>
          </a:xfrm>
          <a:prstGeom prst="rect">
            <a:avLst/>
          </a:prstGeom>
          <a:noFill/>
        </p:spPr>
        <p:txBody>
          <a:bodyPr wrap="none" rtlCol="0">
            <a:spAutoFit/>
          </a:bodyPr>
          <a:lstStyle/>
          <a:p>
            <a:r>
              <a:rPr lang="en-US" dirty="0"/>
              <a:t>Hoodoos</a:t>
            </a:r>
          </a:p>
        </p:txBody>
      </p:sp>
      <p:pic>
        <p:nvPicPr>
          <p:cNvPr id="22534" name="Picture 6" descr="https://www.nps.gov/npgallery/GetAsset/8C18BE7A-155D-451F-67CD43728895EC65/proxylow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1" y="4172585"/>
            <a:ext cx="3368129" cy="22431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87641" y="6415759"/>
            <a:ext cx="1039067" cy="369332"/>
          </a:xfrm>
          <a:prstGeom prst="rect">
            <a:avLst/>
          </a:prstGeom>
          <a:noFill/>
        </p:spPr>
        <p:txBody>
          <a:bodyPr wrap="none" rtlCol="0">
            <a:spAutoFit/>
          </a:bodyPr>
          <a:lstStyle/>
          <a:p>
            <a:r>
              <a:rPr lang="en-US" dirty="0"/>
              <a:t>Badlands</a:t>
            </a:r>
          </a:p>
        </p:txBody>
      </p:sp>
      <p:sp>
        <p:nvSpPr>
          <p:cNvPr id="12" name="TextBox 11"/>
          <p:cNvSpPr txBox="1"/>
          <p:nvPr/>
        </p:nvSpPr>
        <p:spPr>
          <a:xfrm>
            <a:off x="5071670" y="6406350"/>
            <a:ext cx="697627" cy="369332"/>
          </a:xfrm>
          <a:prstGeom prst="rect">
            <a:avLst/>
          </a:prstGeom>
          <a:noFill/>
        </p:spPr>
        <p:txBody>
          <a:bodyPr wrap="none" rtlCol="0">
            <a:spAutoFit/>
          </a:bodyPr>
          <a:lstStyle/>
          <a:p>
            <a:r>
              <a:rPr lang="en-US" dirty="0"/>
              <a:t>Mesa</a:t>
            </a:r>
          </a:p>
        </p:txBody>
      </p:sp>
      <p:pic>
        <p:nvPicPr>
          <p:cNvPr id="22538" name="Picture 10" descr="https://www.nps.gov/npgallery/GetAsset/B3D85070-1DD8-B71B-0BF5FB9F86FBE4F3/proxylow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0506" y="4172586"/>
            <a:ext cx="3361392" cy="2243174"/>
          </a:xfrm>
          <a:prstGeom prst="rect">
            <a:avLst/>
          </a:prstGeom>
          <a:noFill/>
          <a:extLst>
            <a:ext uri="{909E8E84-426E-40DD-AFC4-6F175D3DCCD1}">
              <a14:hiddenFill xmlns:a14="http://schemas.microsoft.com/office/drawing/2010/main">
                <a:solidFill>
                  <a:srgbClr val="FFFFFF"/>
                </a:solidFill>
              </a14:hiddenFill>
            </a:ext>
          </a:extLst>
        </p:spPr>
      </p:pic>
      <p:pic>
        <p:nvPicPr>
          <p:cNvPr id="22540" name="Picture 12" descr="https://www.nps.gov/npgallery/GetAsset/62E31D7A-155D-451F-679C5653ADF0E894/proxylow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1650" y="845338"/>
            <a:ext cx="3149632" cy="329459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945203" y="4102922"/>
            <a:ext cx="881652" cy="369332"/>
          </a:xfrm>
          <a:prstGeom prst="rect">
            <a:avLst/>
          </a:prstGeom>
          <a:noFill/>
        </p:spPr>
        <p:txBody>
          <a:bodyPr wrap="none" rtlCol="0">
            <a:spAutoFit/>
          </a:bodyPr>
          <a:lstStyle/>
          <a:p>
            <a:r>
              <a:rPr lang="en-US" dirty="0"/>
              <a:t>Canyon</a:t>
            </a:r>
          </a:p>
        </p:txBody>
      </p:sp>
    </p:spTree>
    <p:extLst>
      <p:ext uri="{BB962C8B-B14F-4D97-AF65-F5344CB8AC3E}">
        <p14:creationId xmlns:p14="http://schemas.microsoft.com/office/powerpoint/2010/main" val="18661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731" y="-1467632"/>
            <a:ext cx="9859618" cy="2529193"/>
          </a:xfrm>
        </p:spPr>
        <p:txBody>
          <a:bodyPr>
            <a:normAutofit/>
          </a:bodyPr>
          <a:lstStyle/>
          <a:p>
            <a:r>
              <a:rPr lang="en-US" sz="4400" b="1"/>
              <a:t>Arizona ’s </a:t>
            </a:r>
            <a:r>
              <a:rPr lang="en-US" sz="4400" b="1" dirty="0"/>
              <a:t>National Parks – Grand Canyon</a:t>
            </a:r>
          </a:p>
        </p:txBody>
      </p:sp>
      <p:sp>
        <p:nvSpPr>
          <p:cNvPr id="7" name="TextBox 6"/>
          <p:cNvSpPr txBox="1"/>
          <p:nvPr/>
        </p:nvSpPr>
        <p:spPr>
          <a:xfrm>
            <a:off x="6334540" y="1054429"/>
            <a:ext cx="5075582" cy="5509200"/>
          </a:xfrm>
          <a:prstGeom prst="rect">
            <a:avLst/>
          </a:prstGeom>
          <a:noFill/>
        </p:spPr>
        <p:txBody>
          <a:bodyPr wrap="square" rtlCol="0">
            <a:spAutoFit/>
          </a:bodyPr>
          <a:lstStyle/>
          <a:p>
            <a:pPr marL="285750" indent="-285750">
              <a:buFont typeface="Arial" charset="0"/>
              <a:buChar char="•"/>
            </a:pPr>
            <a:r>
              <a:rPr lang="en-US" sz="2400" dirty="0"/>
              <a:t>Located in northwestern Arizona.</a:t>
            </a:r>
          </a:p>
          <a:p>
            <a:pPr marL="285750" indent="-285750">
              <a:buFont typeface="Arial" charset="0"/>
              <a:buChar char="•"/>
            </a:pPr>
            <a:endParaRPr lang="en-US" sz="2400" dirty="0"/>
          </a:p>
          <a:p>
            <a:pPr marL="285750" indent="-285750">
              <a:buFont typeface="Arial" charset="0"/>
              <a:buChar char="•"/>
            </a:pPr>
            <a:r>
              <a:rPr lang="en-US" sz="2400" dirty="0"/>
              <a:t>Discovered by Francisco Coronado in 1540 and made into a national park in 1919. </a:t>
            </a:r>
          </a:p>
          <a:p>
            <a:endParaRPr lang="en-US" sz="2400" dirty="0"/>
          </a:p>
          <a:p>
            <a:pPr marL="285750" indent="-285750">
              <a:buFont typeface="Arial" charset="0"/>
              <a:buChar char="•"/>
            </a:pPr>
            <a:r>
              <a:rPr lang="en-US" sz="2400" dirty="0"/>
              <a:t>Widely considered one of the world’s most spectacular sights. The canyon, carved by the Colorado River, is 18 miles at its widest. </a:t>
            </a:r>
          </a:p>
          <a:p>
            <a:endParaRPr lang="en-US" sz="2400" dirty="0"/>
          </a:p>
          <a:p>
            <a:pPr marL="342900" indent="-342900">
              <a:buFont typeface="Arial" charset="0"/>
              <a:buChar char="•"/>
            </a:pPr>
            <a:r>
              <a:rPr lang="en-US" sz="2400" dirty="0"/>
              <a:t>Receives more than five million visitors per year. </a:t>
            </a:r>
          </a:p>
          <a:p>
            <a:endParaRPr lang="en-US" sz="2200" dirty="0"/>
          </a:p>
          <a:p>
            <a:endParaRPr lang="en-US" dirty="0"/>
          </a:p>
        </p:txBody>
      </p:sp>
      <p:sp>
        <p:nvSpPr>
          <p:cNvPr id="4" name="TextBox 3"/>
          <p:cNvSpPr txBox="1"/>
          <p:nvPr/>
        </p:nvSpPr>
        <p:spPr>
          <a:xfrm>
            <a:off x="2052261" y="5776829"/>
            <a:ext cx="2879186" cy="369332"/>
          </a:xfrm>
          <a:prstGeom prst="rect">
            <a:avLst/>
          </a:prstGeom>
          <a:noFill/>
        </p:spPr>
        <p:txBody>
          <a:bodyPr wrap="none" rtlCol="0">
            <a:spAutoFit/>
          </a:bodyPr>
          <a:lstStyle/>
          <a:p>
            <a:r>
              <a:rPr lang="en-US" b="1">
                <a:solidFill>
                  <a:schemeClr val="accent6">
                    <a:lumMod val="75000"/>
                  </a:schemeClr>
                </a:solidFill>
              </a:rPr>
              <a:t>Grand Canyon </a:t>
            </a:r>
            <a:r>
              <a:rPr lang="en-US" b="1" dirty="0">
                <a:solidFill>
                  <a:schemeClr val="accent6">
                    <a:lumMod val="75000"/>
                  </a:schemeClr>
                </a:solidFill>
              </a:rPr>
              <a:t>National Park</a:t>
            </a:r>
          </a:p>
        </p:txBody>
      </p:sp>
      <p:pic>
        <p:nvPicPr>
          <p:cNvPr id="5122" name="Picture 2" descr="2147 SUNSET IN GRAND CANYON AS SEEN FROM GRAND CANYON VILLAGE. G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47" y="1218634"/>
            <a:ext cx="6077593" cy="455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220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4240" y="1170161"/>
            <a:ext cx="5075582" cy="4401205"/>
          </a:xfrm>
          <a:prstGeom prst="rect">
            <a:avLst/>
          </a:prstGeom>
          <a:noFill/>
        </p:spPr>
        <p:txBody>
          <a:bodyPr wrap="square" rtlCol="0">
            <a:spAutoFit/>
          </a:bodyPr>
          <a:lstStyle/>
          <a:p>
            <a:pPr marL="285750" indent="-285750">
              <a:buFont typeface="Arial" charset="0"/>
              <a:buChar char="•"/>
            </a:pPr>
            <a:r>
              <a:rPr lang="en-US" sz="2400" dirty="0"/>
              <a:t>Located in southern Arizona.</a:t>
            </a:r>
          </a:p>
          <a:p>
            <a:endParaRPr lang="en-US" sz="2400" dirty="0"/>
          </a:p>
          <a:p>
            <a:pPr marL="342900" indent="-342900">
              <a:buFont typeface="Arial" charset="0"/>
              <a:buChar char="•"/>
            </a:pPr>
            <a:r>
              <a:rPr lang="en-US" sz="2400" dirty="0"/>
              <a:t>Established in 1994. </a:t>
            </a:r>
          </a:p>
          <a:p>
            <a:endParaRPr lang="en-US" sz="2400" dirty="0"/>
          </a:p>
          <a:p>
            <a:pPr marL="285750" indent="-285750">
              <a:buFont typeface="Arial" charset="0"/>
              <a:buChar char="•"/>
            </a:pPr>
            <a:r>
              <a:rPr lang="en-US" sz="2400" dirty="0"/>
              <a:t>The park preserves over 90,000 acres of the Sonoran Desert landscape, including thousands of saguaro cacti. </a:t>
            </a:r>
          </a:p>
          <a:p>
            <a:endParaRPr lang="en-US" sz="2400" dirty="0"/>
          </a:p>
          <a:p>
            <a:pPr marL="342900" indent="-342900">
              <a:buFont typeface="Arial" charset="0"/>
              <a:buChar char="•"/>
            </a:pPr>
            <a:endParaRPr lang="en-US" sz="2400" dirty="0"/>
          </a:p>
          <a:p>
            <a:pPr marL="342900" indent="-342900">
              <a:buFont typeface="Arial" charset="0"/>
              <a:buChar char="•"/>
            </a:pPr>
            <a:endParaRPr lang="en-US" sz="2400" dirty="0"/>
          </a:p>
          <a:p>
            <a:endParaRPr lang="en-US" sz="2200" dirty="0"/>
          </a:p>
          <a:p>
            <a:endParaRPr lang="en-US" dirty="0"/>
          </a:p>
        </p:txBody>
      </p:sp>
      <p:sp>
        <p:nvSpPr>
          <p:cNvPr id="4" name="TextBox 3"/>
          <p:cNvSpPr txBox="1"/>
          <p:nvPr/>
        </p:nvSpPr>
        <p:spPr>
          <a:xfrm>
            <a:off x="2212764" y="5315384"/>
            <a:ext cx="2304285" cy="369332"/>
          </a:xfrm>
          <a:prstGeom prst="rect">
            <a:avLst/>
          </a:prstGeom>
          <a:noFill/>
        </p:spPr>
        <p:txBody>
          <a:bodyPr wrap="none" rtlCol="0">
            <a:spAutoFit/>
          </a:bodyPr>
          <a:lstStyle/>
          <a:p>
            <a:r>
              <a:rPr lang="en-US" b="1">
                <a:solidFill>
                  <a:schemeClr val="accent6">
                    <a:lumMod val="75000"/>
                  </a:schemeClr>
                </a:solidFill>
              </a:rPr>
              <a:t>Saguaro </a:t>
            </a:r>
            <a:r>
              <a:rPr lang="en-US" b="1" dirty="0">
                <a:solidFill>
                  <a:schemeClr val="accent6">
                    <a:lumMod val="75000"/>
                  </a:schemeClr>
                </a:solidFill>
              </a:rPr>
              <a:t>National Park</a:t>
            </a:r>
          </a:p>
        </p:txBody>
      </p:sp>
      <p:sp>
        <p:nvSpPr>
          <p:cNvPr id="8" name="Title 1"/>
          <p:cNvSpPr txBox="1">
            <a:spLocks/>
          </p:cNvSpPr>
          <p:nvPr/>
        </p:nvSpPr>
        <p:spPr>
          <a:xfrm>
            <a:off x="1404731" y="-1467632"/>
            <a:ext cx="9859618" cy="25291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t>Arizona ’s National Parks – Saguaro</a:t>
            </a:r>
          </a:p>
        </p:txBody>
      </p:sp>
      <p:pic>
        <p:nvPicPr>
          <p:cNvPr id="7170" name="Picture 2" descr="aguaro cactus fo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72" y="1305191"/>
            <a:ext cx="5932468" cy="395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760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826" y="-1467632"/>
            <a:ext cx="10057296" cy="2387600"/>
          </a:xfrm>
        </p:spPr>
        <p:txBody>
          <a:bodyPr>
            <a:normAutofit/>
          </a:bodyPr>
          <a:lstStyle/>
          <a:p>
            <a:r>
              <a:rPr lang="en-US" sz="4400" b="1"/>
              <a:t>Arizona’s </a:t>
            </a:r>
            <a:r>
              <a:rPr lang="en-US" sz="4400" b="1" dirty="0"/>
              <a:t>National Parks – Petrified Forest</a:t>
            </a:r>
          </a:p>
        </p:txBody>
      </p:sp>
      <p:sp>
        <p:nvSpPr>
          <p:cNvPr id="7" name="TextBox 6"/>
          <p:cNvSpPr txBox="1"/>
          <p:nvPr/>
        </p:nvSpPr>
        <p:spPr>
          <a:xfrm>
            <a:off x="6728240" y="1104900"/>
            <a:ext cx="5075582" cy="4801314"/>
          </a:xfrm>
          <a:prstGeom prst="rect">
            <a:avLst/>
          </a:prstGeom>
          <a:noFill/>
        </p:spPr>
        <p:txBody>
          <a:bodyPr wrap="square" rtlCol="0">
            <a:spAutoFit/>
          </a:bodyPr>
          <a:lstStyle/>
          <a:p>
            <a:pPr marL="285750" indent="-285750">
              <a:buFont typeface="Arial" charset="0"/>
              <a:buChar char="•"/>
            </a:pPr>
            <a:r>
              <a:rPr lang="en-US" sz="2400" dirty="0"/>
              <a:t>Located in eastern Arizona</a:t>
            </a:r>
          </a:p>
          <a:p>
            <a:endParaRPr lang="en-US" sz="2400" dirty="0"/>
          </a:p>
          <a:p>
            <a:pPr marL="285750" indent="-285750">
              <a:buFont typeface="Arial" charset="0"/>
              <a:buChar char="•"/>
            </a:pPr>
            <a:r>
              <a:rPr lang="en-US" sz="2400" dirty="0"/>
              <a:t>Features the world’s largest collection of petrified wood. Petrified wood is a type of fossil, in which the tissues of a dead plant are replaced with minerals. Petrified wood can be a range of different colors, depending on the mineral that has replaced the wood. For example, wood petrified with iron would be reddish in color.</a:t>
            </a:r>
            <a:endParaRPr lang="en-US" sz="2200" dirty="0"/>
          </a:p>
          <a:p>
            <a:endParaRPr lang="en-US" dirty="0"/>
          </a:p>
        </p:txBody>
      </p:sp>
      <p:sp>
        <p:nvSpPr>
          <p:cNvPr id="4" name="TextBox 3"/>
          <p:cNvSpPr txBox="1"/>
          <p:nvPr/>
        </p:nvSpPr>
        <p:spPr>
          <a:xfrm>
            <a:off x="2113606" y="5264932"/>
            <a:ext cx="2996141" cy="369332"/>
          </a:xfrm>
          <a:prstGeom prst="rect">
            <a:avLst/>
          </a:prstGeom>
          <a:noFill/>
        </p:spPr>
        <p:txBody>
          <a:bodyPr wrap="none" rtlCol="0">
            <a:spAutoFit/>
          </a:bodyPr>
          <a:lstStyle/>
          <a:p>
            <a:r>
              <a:rPr lang="en-US" b="1">
                <a:solidFill>
                  <a:schemeClr val="accent6">
                    <a:lumMod val="75000"/>
                  </a:schemeClr>
                </a:solidFill>
              </a:rPr>
              <a:t>Petrified Forest National </a:t>
            </a:r>
            <a:r>
              <a:rPr lang="en-US" b="1" dirty="0">
                <a:solidFill>
                  <a:schemeClr val="accent6">
                    <a:lumMod val="75000"/>
                  </a:schemeClr>
                </a:solidFill>
              </a:rPr>
              <a:t>Park</a:t>
            </a:r>
          </a:p>
        </p:txBody>
      </p:sp>
      <p:pic>
        <p:nvPicPr>
          <p:cNvPr id="6146" name="Picture 2" descr="etrified Log, Crystal Forest, Petrified Forest National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45" y="1104900"/>
            <a:ext cx="5962650"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0504" y="-1467632"/>
            <a:ext cx="9409044" cy="2387600"/>
          </a:xfrm>
        </p:spPr>
        <p:txBody>
          <a:bodyPr>
            <a:normAutofit/>
          </a:bodyPr>
          <a:lstStyle/>
          <a:p>
            <a:r>
              <a:rPr lang="en-US" sz="4400" b="1" dirty="0"/>
              <a:t>Arizona’s Capital – Phoenix</a:t>
            </a:r>
          </a:p>
        </p:txBody>
      </p:sp>
      <p:sp>
        <p:nvSpPr>
          <p:cNvPr id="7" name="TextBox 6"/>
          <p:cNvSpPr txBox="1"/>
          <p:nvPr/>
        </p:nvSpPr>
        <p:spPr>
          <a:xfrm>
            <a:off x="6605658" y="1135868"/>
            <a:ext cx="5075582" cy="5109091"/>
          </a:xfrm>
          <a:prstGeom prst="rect">
            <a:avLst/>
          </a:prstGeom>
          <a:noFill/>
        </p:spPr>
        <p:txBody>
          <a:bodyPr wrap="square" rtlCol="0">
            <a:spAutoFit/>
          </a:bodyPr>
          <a:lstStyle/>
          <a:p>
            <a:pPr marL="285750" indent="-285750">
              <a:buFont typeface="Arial" charset="0"/>
              <a:buChar char="•"/>
            </a:pPr>
            <a:r>
              <a:rPr lang="en-US" sz="2200" dirty="0"/>
              <a:t>Phoenix was founded in 1868 and made capital of Arizona in 1912. </a:t>
            </a:r>
          </a:p>
          <a:p>
            <a:endParaRPr lang="en-US" sz="2200" dirty="0"/>
          </a:p>
          <a:p>
            <a:pPr marL="285750" indent="-285750">
              <a:buFont typeface="Arial" charset="0"/>
              <a:buChar char="•"/>
            </a:pPr>
            <a:r>
              <a:rPr lang="en-US" sz="2200" dirty="0"/>
              <a:t>With a population of over 1.6 million, Phoenix is the largest city in Arizona, the sixth largest city in the United States, and the largest capital city in the United States. </a:t>
            </a:r>
          </a:p>
          <a:p>
            <a:endParaRPr lang="en-US" sz="2200" dirty="0"/>
          </a:p>
          <a:p>
            <a:pPr marL="342900" indent="-342900">
              <a:buFont typeface="Arial" charset="0"/>
              <a:buChar char="•"/>
            </a:pPr>
            <a:r>
              <a:rPr lang="en-US" sz="2200" dirty="0"/>
              <a:t>Phoenix is one of America’s sunniest cities, receiving more than 300 days of sunshine per year. </a:t>
            </a:r>
          </a:p>
          <a:p>
            <a:pPr marL="342900" indent="-342900">
              <a:buFont typeface="Arial" charset="0"/>
              <a:buChar char="•"/>
            </a:pPr>
            <a:endParaRPr lang="en-US" sz="2200" dirty="0"/>
          </a:p>
          <a:p>
            <a:endParaRPr lang="en-US" sz="2200" dirty="0"/>
          </a:p>
          <a:p>
            <a:endParaRPr lang="en-US" dirty="0"/>
          </a:p>
        </p:txBody>
      </p:sp>
      <p:sp>
        <p:nvSpPr>
          <p:cNvPr id="4" name="TextBox 3"/>
          <p:cNvSpPr txBox="1"/>
          <p:nvPr/>
        </p:nvSpPr>
        <p:spPr>
          <a:xfrm>
            <a:off x="3283019" y="4902466"/>
            <a:ext cx="955711" cy="369332"/>
          </a:xfrm>
          <a:prstGeom prst="rect">
            <a:avLst/>
          </a:prstGeom>
          <a:noFill/>
        </p:spPr>
        <p:txBody>
          <a:bodyPr wrap="none" rtlCol="0">
            <a:spAutoFit/>
          </a:bodyPr>
          <a:lstStyle/>
          <a:p>
            <a:r>
              <a:rPr lang="en-US" b="1"/>
              <a:t>Phoenix</a:t>
            </a:r>
            <a:endParaRPr lang="en-US" b="1" dirty="0"/>
          </a:p>
        </p:txBody>
      </p:sp>
      <p:pic>
        <p:nvPicPr>
          <p:cNvPr id="9222" name="Picture 6" descr="mage result for phoenix ariz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23" y="1181100"/>
            <a:ext cx="5863535" cy="36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88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0504" y="-1467632"/>
            <a:ext cx="9409044" cy="2387600"/>
          </a:xfrm>
        </p:spPr>
        <p:txBody>
          <a:bodyPr>
            <a:normAutofit/>
          </a:bodyPr>
          <a:lstStyle/>
          <a:p>
            <a:r>
              <a:rPr lang="en-US" sz="4400" b="1" dirty="0"/>
              <a:t>Arizona’s Cities – Tucson</a:t>
            </a:r>
          </a:p>
        </p:txBody>
      </p:sp>
      <p:sp>
        <p:nvSpPr>
          <p:cNvPr id="7" name="TextBox 6"/>
          <p:cNvSpPr txBox="1"/>
          <p:nvPr/>
        </p:nvSpPr>
        <p:spPr>
          <a:xfrm>
            <a:off x="6440558" y="1123168"/>
            <a:ext cx="5075582" cy="4770537"/>
          </a:xfrm>
          <a:prstGeom prst="rect">
            <a:avLst/>
          </a:prstGeom>
          <a:noFill/>
        </p:spPr>
        <p:txBody>
          <a:bodyPr wrap="square" rtlCol="0">
            <a:spAutoFit/>
          </a:bodyPr>
          <a:lstStyle/>
          <a:p>
            <a:pPr marL="285750" indent="-285750">
              <a:buFont typeface="Arial" charset="0"/>
              <a:buChar char="•"/>
            </a:pPr>
            <a:r>
              <a:rPr lang="en-US" sz="2200" dirty="0"/>
              <a:t>Tucson, pronounced “too-</a:t>
            </a:r>
            <a:r>
              <a:rPr lang="en-US" sz="2200" dirty="0" err="1"/>
              <a:t>sahn</a:t>
            </a:r>
            <a:r>
              <a:rPr lang="en-US" sz="2200" dirty="0"/>
              <a:t>” is the second largest city in Arizona. It is located in southern Arizona in the Sonoran Desert. </a:t>
            </a:r>
          </a:p>
          <a:p>
            <a:endParaRPr lang="en-US" sz="2200" dirty="0"/>
          </a:p>
          <a:p>
            <a:pPr marL="285750" indent="-285750">
              <a:buFont typeface="Arial" charset="0"/>
              <a:buChar char="•"/>
            </a:pPr>
            <a:r>
              <a:rPr lang="en-US" sz="2200" dirty="0"/>
              <a:t>Tucson is home to the University of Arizona and its 37,000 students. </a:t>
            </a:r>
          </a:p>
          <a:p>
            <a:endParaRPr lang="en-US" sz="2200" dirty="0"/>
          </a:p>
          <a:p>
            <a:pPr marL="342900" indent="-342900">
              <a:buFont typeface="Arial" charset="0"/>
              <a:buChar char="•"/>
            </a:pPr>
            <a:r>
              <a:rPr lang="en-US" sz="2200" dirty="0"/>
              <a:t>Tucson is sometimes called “Optics Valley” because many astronomical observatories are located on its nearby peaks. </a:t>
            </a:r>
          </a:p>
          <a:p>
            <a:endParaRPr lang="en-US" sz="2200" dirty="0"/>
          </a:p>
          <a:p>
            <a:endParaRPr lang="en-US" dirty="0"/>
          </a:p>
        </p:txBody>
      </p:sp>
      <p:sp>
        <p:nvSpPr>
          <p:cNvPr id="4" name="TextBox 3"/>
          <p:cNvSpPr txBox="1"/>
          <p:nvPr/>
        </p:nvSpPr>
        <p:spPr>
          <a:xfrm>
            <a:off x="3083083" y="4413516"/>
            <a:ext cx="844527" cy="369332"/>
          </a:xfrm>
          <a:prstGeom prst="rect">
            <a:avLst/>
          </a:prstGeom>
          <a:noFill/>
        </p:spPr>
        <p:txBody>
          <a:bodyPr wrap="none" rtlCol="0">
            <a:spAutoFit/>
          </a:bodyPr>
          <a:lstStyle/>
          <a:p>
            <a:r>
              <a:rPr lang="en-US" b="1"/>
              <a:t>Tucson</a:t>
            </a:r>
            <a:endParaRPr lang="en-US" b="1" dirty="0"/>
          </a:p>
        </p:txBody>
      </p:sp>
      <p:pic>
        <p:nvPicPr>
          <p:cNvPr id="10242" name="Picture 2" descr="ucson, Ariz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26" y="1168400"/>
            <a:ext cx="57150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20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947" y="-1838693"/>
            <a:ext cx="10389705" cy="2806102"/>
          </a:xfrm>
        </p:spPr>
        <p:txBody>
          <a:bodyPr>
            <a:normAutofit/>
          </a:bodyPr>
          <a:lstStyle/>
          <a:p>
            <a:r>
              <a:rPr lang="en-US" sz="3600" b="1" dirty="0"/>
              <a:t>Arizona’s Important Landmarks – Hoover Dam</a:t>
            </a:r>
          </a:p>
        </p:txBody>
      </p:sp>
      <p:sp>
        <p:nvSpPr>
          <p:cNvPr id="4" name="TextBox 3"/>
          <p:cNvSpPr txBox="1"/>
          <p:nvPr/>
        </p:nvSpPr>
        <p:spPr>
          <a:xfrm>
            <a:off x="2321083" y="6107278"/>
            <a:ext cx="3590150" cy="369332"/>
          </a:xfrm>
          <a:prstGeom prst="rect">
            <a:avLst/>
          </a:prstGeom>
          <a:noFill/>
        </p:spPr>
        <p:txBody>
          <a:bodyPr wrap="none" rtlCol="0">
            <a:spAutoFit/>
          </a:bodyPr>
          <a:lstStyle/>
          <a:p>
            <a:r>
              <a:rPr lang="en-US" b="1" dirty="0"/>
              <a:t>Hoover Dam in 1942 – </a:t>
            </a:r>
            <a:r>
              <a:rPr lang="en-US" b="1" dirty="0" err="1"/>
              <a:t>Ansel</a:t>
            </a:r>
            <a:r>
              <a:rPr lang="en-US" b="1" dirty="0"/>
              <a:t> Adams</a:t>
            </a:r>
          </a:p>
        </p:txBody>
      </p:sp>
      <p:sp>
        <p:nvSpPr>
          <p:cNvPr id="8" name="Rectangle 4"/>
          <p:cNvSpPr>
            <a:spLocks noChangeArrowheads="1"/>
          </p:cNvSpPr>
          <p:nvPr/>
        </p:nvSpPr>
        <p:spPr bwMode="auto">
          <a:xfrm>
            <a:off x="6959600" y="1620359"/>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 </a:t>
            </a:r>
          </a:p>
        </p:txBody>
      </p:sp>
      <p:sp>
        <p:nvSpPr>
          <p:cNvPr id="9" name="TextBox 8"/>
          <p:cNvSpPr txBox="1"/>
          <p:nvPr/>
        </p:nvSpPr>
        <p:spPr>
          <a:xfrm>
            <a:off x="7153675" y="967409"/>
            <a:ext cx="4511659" cy="5324535"/>
          </a:xfrm>
          <a:prstGeom prst="rect">
            <a:avLst/>
          </a:prstGeom>
          <a:noFill/>
        </p:spPr>
        <p:txBody>
          <a:bodyPr wrap="square" rtlCol="0">
            <a:spAutoFit/>
          </a:bodyPr>
          <a:lstStyle/>
          <a:p>
            <a:pPr marL="285750" indent="-285750">
              <a:buFont typeface="Arial" charset="0"/>
              <a:buChar char="•"/>
            </a:pPr>
            <a:r>
              <a:rPr lang="en-US" sz="2000" dirty="0"/>
              <a:t>The Hoover Dam is located on the Arizona/Nevada border on the Colorado River.  It opened in 1936 and named after former president Herbert Hoover. </a:t>
            </a:r>
          </a:p>
          <a:p>
            <a:endParaRPr lang="en-US" sz="2000" dirty="0"/>
          </a:p>
          <a:p>
            <a:pPr marL="285750" indent="-285750">
              <a:buFont typeface="Arial" charset="0"/>
              <a:buChar char="•"/>
            </a:pPr>
            <a:r>
              <a:rPr lang="en-US" sz="2000" dirty="0"/>
              <a:t>It was built to control flooding and to provide hydroelectric power and irrigation water.</a:t>
            </a:r>
          </a:p>
          <a:p>
            <a:endParaRPr lang="en-US" sz="2000" dirty="0"/>
          </a:p>
          <a:p>
            <a:pPr marL="285750" indent="-285750">
              <a:buFont typeface="Arial" charset="0"/>
              <a:buChar char="•"/>
            </a:pPr>
            <a:r>
              <a:rPr lang="en-US" sz="2000" dirty="0"/>
              <a:t>The dam formed Lake Mead, the largest reservoir in the United States. It can store over nine trillion gallons of water.</a:t>
            </a:r>
          </a:p>
          <a:p>
            <a:endParaRPr lang="en-US" sz="2000" dirty="0"/>
          </a:p>
          <a:p>
            <a:pPr marL="285750" indent="-285750">
              <a:buFont typeface="Arial" charset="0"/>
              <a:buChar char="•"/>
            </a:pPr>
            <a:r>
              <a:rPr lang="en-US" sz="2000" dirty="0"/>
              <a:t>The Hoover Dam attracts over one million people each year. </a:t>
            </a:r>
          </a:p>
        </p:txBody>
      </p:sp>
      <p:pic>
        <p:nvPicPr>
          <p:cNvPr id="12294" name="Picture 6" descr="nsel Adams - National Archives 79-AAB-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114" y="1199214"/>
            <a:ext cx="6065486"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67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947" y="-2030016"/>
            <a:ext cx="10389705" cy="2806102"/>
          </a:xfrm>
        </p:spPr>
        <p:txBody>
          <a:bodyPr>
            <a:normAutofit/>
          </a:bodyPr>
          <a:lstStyle/>
          <a:p>
            <a:r>
              <a:rPr lang="en-US" sz="3200" b="1" dirty="0"/>
              <a:t>Arizona’s Important Landmarks – Painted Desert</a:t>
            </a:r>
          </a:p>
        </p:txBody>
      </p:sp>
      <p:sp>
        <p:nvSpPr>
          <p:cNvPr id="7" name="TextBox 6"/>
          <p:cNvSpPr txBox="1"/>
          <p:nvPr/>
        </p:nvSpPr>
        <p:spPr>
          <a:xfrm>
            <a:off x="6520070" y="1048150"/>
            <a:ext cx="5075582" cy="4370427"/>
          </a:xfrm>
          <a:prstGeom prst="rect">
            <a:avLst/>
          </a:prstGeom>
          <a:noFill/>
        </p:spPr>
        <p:txBody>
          <a:bodyPr wrap="square" rtlCol="0">
            <a:spAutoFit/>
          </a:bodyPr>
          <a:lstStyle/>
          <a:p>
            <a:pPr marL="285750" indent="-285750">
              <a:buFont typeface="Arial" charset="0"/>
              <a:buChar char="•"/>
            </a:pPr>
            <a:r>
              <a:rPr lang="en-US" sz="2400" dirty="0"/>
              <a:t>The Painted Desert, located in northern Arizona, is an area of badlands with colorful buttes, flattop mesas, and hardened sand dunes, many of which seem to be "painted" with red and gray stripes from years of wind erosion. Many towns within the Painted Desert are often covered in red dust blown in from the surrounding desert. </a:t>
            </a:r>
          </a:p>
          <a:p>
            <a:endParaRPr lang="en-US" sz="2000" dirty="0"/>
          </a:p>
          <a:p>
            <a:endParaRPr lang="en-US" dirty="0"/>
          </a:p>
        </p:txBody>
      </p:sp>
      <p:sp>
        <p:nvSpPr>
          <p:cNvPr id="4" name="TextBox 3"/>
          <p:cNvSpPr txBox="1"/>
          <p:nvPr/>
        </p:nvSpPr>
        <p:spPr>
          <a:xfrm>
            <a:off x="2766859" y="5226143"/>
            <a:ext cx="1594154" cy="369332"/>
          </a:xfrm>
          <a:prstGeom prst="rect">
            <a:avLst/>
          </a:prstGeom>
          <a:noFill/>
        </p:spPr>
        <p:txBody>
          <a:bodyPr wrap="none" rtlCol="0">
            <a:spAutoFit/>
          </a:bodyPr>
          <a:lstStyle/>
          <a:p>
            <a:r>
              <a:rPr lang="en-US" b="1"/>
              <a:t>Painted Desert</a:t>
            </a:r>
            <a:endParaRPr lang="en-US" b="1" dirty="0"/>
          </a:p>
        </p:txBody>
      </p:sp>
      <p:pic>
        <p:nvPicPr>
          <p:cNvPr id="13316" name="Picture 4" descr="ed badlands Painted Desert in the mo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97" y="1048150"/>
            <a:ext cx="6154373" cy="4090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9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047" y="-1867872"/>
            <a:ext cx="10389705" cy="2806102"/>
          </a:xfrm>
        </p:spPr>
        <p:txBody>
          <a:bodyPr>
            <a:normAutofit/>
          </a:bodyPr>
          <a:lstStyle/>
          <a:p>
            <a:r>
              <a:rPr lang="en-US" sz="3600" b="1" dirty="0"/>
              <a:t>Follow-up Activities</a:t>
            </a:r>
          </a:p>
        </p:txBody>
      </p:sp>
      <p:sp>
        <p:nvSpPr>
          <p:cNvPr id="7" name="TextBox 6"/>
          <p:cNvSpPr txBox="1"/>
          <p:nvPr/>
        </p:nvSpPr>
        <p:spPr>
          <a:xfrm>
            <a:off x="6304170" y="1289297"/>
            <a:ext cx="5075582" cy="4001095"/>
          </a:xfrm>
          <a:prstGeom prst="rect">
            <a:avLst/>
          </a:prstGeom>
          <a:noFill/>
        </p:spPr>
        <p:txBody>
          <a:bodyPr wrap="square" rtlCol="0">
            <a:spAutoFit/>
          </a:bodyPr>
          <a:lstStyle/>
          <a:p>
            <a:pPr marL="457200" indent="-457200">
              <a:buFont typeface="Arial" charset="0"/>
              <a:buChar char="•"/>
            </a:pPr>
            <a:r>
              <a:rPr lang="en-US" sz="2800" dirty="0"/>
              <a:t>Learn About America has dozens of Arizona-themed activities.</a:t>
            </a:r>
          </a:p>
          <a:p>
            <a:endParaRPr lang="en-US" sz="2800" dirty="0"/>
          </a:p>
          <a:p>
            <a:pPr marL="457200" indent="-457200">
              <a:buFont typeface="Arial" charset="0"/>
              <a:buChar char="•"/>
            </a:pPr>
            <a:r>
              <a:rPr lang="en-US" sz="2800" dirty="0"/>
              <a:t>Search for Arizona, or, visit the geography section and click on “Arizona.” </a:t>
            </a:r>
          </a:p>
          <a:p>
            <a:endParaRPr lang="en-US" sz="2000" dirty="0"/>
          </a:p>
          <a:p>
            <a:endParaRPr lang="en-US" sz="20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599" y="1168400"/>
            <a:ext cx="3991291" cy="4851400"/>
          </a:xfrm>
          <a:prstGeom prst="rect">
            <a:avLst/>
          </a:prstGeom>
        </p:spPr>
      </p:pic>
    </p:spTree>
    <p:extLst>
      <p:ext uri="{BB962C8B-B14F-4D97-AF65-F5344CB8AC3E}">
        <p14:creationId xmlns:p14="http://schemas.microsoft.com/office/powerpoint/2010/main" val="87923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6522" y="-1316037"/>
            <a:ext cx="9144000" cy="2387600"/>
          </a:xfrm>
        </p:spPr>
        <p:txBody>
          <a:bodyPr/>
          <a:lstStyle/>
          <a:p>
            <a:r>
              <a:rPr lang="en-US" dirty="0"/>
              <a:t>Where is Arizona?</a:t>
            </a:r>
          </a:p>
        </p:txBody>
      </p:sp>
      <p:sp>
        <p:nvSpPr>
          <p:cNvPr id="7" name="TextBox 6"/>
          <p:cNvSpPr txBox="1"/>
          <p:nvPr/>
        </p:nvSpPr>
        <p:spPr>
          <a:xfrm>
            <a:off x="6771861" y="1497497"/>
            <a:ext cx="5075582" cy="3693319"/>
          </a:xfrm>
          <a:prstGeom prst="rect">
            <a:avLst/>
          </a:prstGeom>
          <a:noFill/>
        </p:spPr>
        <p:txBody>
          <a:bodyPr wrap="square" rtlCol="0">
            <a:spAutoFit/>
          </a:bodyPr>
          <a:lstStyle/>
          <a:p>
            <a:pPr marL="285750" indent="-285750">
              <a:buFont typeface="Arial" charset="0"/>
              <a:buChar char="•"/>
            </a:pPr>
            <a:r>
              <a:rPr lang="en-US" sz="2400" dirty="0"/>
              <a:t>Arizona is located in the southwestern United States.</a:t>
            </a:r>
          </a:p>
          <a:p>
            <a:endParaRPr lang="en-US" sz="2400" dirty="0"/>
          </a:p>
          <a:p>
            <a:pPr marL="285750" indent="-285750">
              <a:buFont typeface="Arial" charset="0"/>
              <a:buChar char="•"/>
            </a:pPr>
            <a:r>
              <a:rPr lang="en-US" sz="2400" dirty="0"/>
              <a:t>It is west of New Mexico, south of Utah, east of California, and southeast of Oregon. It also borders Colorado and Mexico.</a:t>
            </a:r>
          </a:p>
          <a:p>
            <a:endParaRPr lang="en-US" sz="2400" dirty="0"/>
          </a:p>
          <a:p>
            <a:pPr marL="342900" indent="-342900">
              <a:buFont typeface="Arial" charset="0"/>
              <a:buChar char="•"/>
            </a:pPr>
            <a:r>
              <a:rPr lang="en-US" sz="2400" dirty="0"/>
              <a:t>It is one of the “four corner” states. </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67706"/>
            <a:ext cx="6234213" cy="4152900"/>
          </a:xfrm>
          <a:prstGeom prst="rect">
            <a:avLst/>
          </a:prstGeom>
        </p:spPr>
      </p:pic>
    </p:spTree>
    <p:extLst>
      <p:ext uri="{BB962C8B-B14F-4D97-AF65-F5344CB8AC3E}">
        <p14:creationId xmlns:p14="http://schemas.microsoft.com/office/powerpoint/2010/main" val="58346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479" y="-1289532"/>
            <a:ext cx="9144000" cy="2387600"/>
          </a:xfrm>
        </p:spPr>
        <p:txBody>
          <a:bodyPr/>
          <a:lstStyle/>
          <a:p>
            <a:r>
              <a:rPr lang="en-US" dirty="0"/>
              <a:t>Arizona Flag</a:t>
            </a:r>
          </a:p>
        </p:txBody>
      </p:sp>
      <p:sp>
        <p:nvSpPr>
          <p:cNvPr id="7" name="TextBox 6"/>
          <p:cNvSpPr txBox="1"/>
          <p:nvPr/>
        </p:nvSpPr>
        <p:spPr>
          <a:xfrm>
            <a:off x="6732104" y="1098068"/>
            <a:ext cx="5075582" cy="4062651"/>
          </a:xfrm>
          <a:prstGeom prst="rect">
            <a:avLst/>
          </a:prstGeom>
          <a:noFill/>
        </p:spPr>
        <p:txBody>
          <a:bodyPr wrap="square" rtlCol="0">
            <a:spAutoFit/>
          </a:bodyPr>
          <a:lstStyle/>
          <a:p>
            <a:pPr marL="285750" indent="-285750">
              <a:buFont typeface="Arial" charset="0"/>
              <a:buChar char="•"/>
            </a:pPr>
            <a:r>
              <a:rPr lang="en-US" sz="2400" dirty="0"/>
              <a:t>The red and yellow beams represent the sunset over the Arizona desert. There are 13 beams to honor the original 13 colonies of America. </a:t>
            </a:r>
          </a:p>
          <a:p>
            <a:endParaRPr lang="en-US" sz="2400" dirty="0"/>
          </a:p>
          <a:p>
            <a:pPr marL="285750" indent="-285750">
              <a:buFont typeface="Arial" charset="0"/>
              <a:buChar char="•"/>
            </a:pPr>
            <a:r>
              <a:rPr lang="en-US" sz="2400" dirty="0"/>
              <a:t>The copper-colored star represents Arizona’s copper mining industry.</a:t>
            </a:r>
          </a:p>
          <a:p>
            <a:endParaRPr lang="en-US" sz="2400" dirty="0"/>
          </a:p>
          <a:p>
            <a:pPr marL="342900" indent="-342900">
              <a:buFont typeface="Arial" charset="0"/>
              <a:buChar char="•"/>
            </a:pPr>
            <a:r>
              <a:rPr lang="en-US" sz="2400" dirty="0"/>
              <a:t>The blue half of the flag represents the Colorado River. </a:t>
            </a:r>
          </a:p>
          <a:p>
            <a:endParaRPr lang="en-US" dirty="0"/>
          </a:p>
        </p:txBody>
      </p:sp>
      <p:pic>
        <p:nvPicPr>
          <p:cNvPr id="3078" name="Picture 6" descr="mage result for arizona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206501"/>
            <a:ext cx="6146800" cy="409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479" y="-1289532"/>
            <a:ext cx="9144000" cy="2387600"/>
          </a:xfrm>
        </p:spPr>
        <p:txBody>
          <a:bodyPr/>
          <a:lstStyle/>
          <a:p>
            <a:r>
              <a:rPr lang="en-US" dirty="0"/>
              <a:t>Arizona Symbols</a:t>
            </a:r>
          </a:p>
        </p:txBody>
      </p:sp>
      <p:sp>
        <p:nvSpPr>
          <p:cNvPr id="3" name="TextBox 2"/>
          <p:cNvSpPr txBox="1"/>
          <p:nvPr/>
        </p:nvSpPr>
        <p:spPr>
          <a:xfrm>
            <a:off x="2285356" y="6022494"/>
            <a:ext cx="3238387" cy="369332"/>
          </a:xfrm>
          <a:prstGeom prst="rect">
            <a:avLst/>
          </a:prstGeom>
          <a:noFill/>
        </p:spPr>
        <p:txBody>
          <a:bodyPr wrap="none" rtlCol="0">
            <a:spAutoFit/>
          </a:bodyPr>
          <a:lstStyle/>
          <a:p>
            <a:r>
              <a:rPr lang="en-US" dirty="0"/>
              <a:t>Cactus Wren – Arizona state bird</a:t>
            </a:r>
          </a:p>
        </p:txBody>
      </p:sp>
      <p:sp>
        <p:nvSpPr>
          <p:cNvPr id="4" name="TextBox 3"/>
          <p:cNvSpPr txBox="1"/>
          <p:nvPr/>
        </p:nvSpPr>
        <p:spPr>
          <a:xfrm>
            <a:off x="8718713" y="3821084"/>
            <a:ext cx="2884187" cy="369332"/>
          </a:xfrm>
          <a:prstGeom prst="rect">
            <a:avLst/>
          </a:prstGeom>
          <a:noFill/>
        </p:spPr>
        <p:txBody>
          <a:bodyPr wrap="none" rtlCol="0">
            <a:spAutoFit/>
          </a:bodyPr>
          <a:lstStyle/>
          <a:p>
            <a:r>
              <a:rPr lang="en-US"/>
              <a:t>Saguaro Bloom– state flower</a:t>
            </a:r>
          </a:p>
        </p:txBody>
      </p:sp>
      <p:sp>
        <p:nvSpPr>
          <p:cNvPr id="5" name="TextBox 4"/>
          <p:cNvSpPr txBox="1"/>
          <p:nvPr/>
        </p:nvSpPr>
        <p:spPr>
          <a:xfrm>
            <a:off x="8718713" y="6066890"/>
            <a:ext cx="2690545" cy="369332"/>
          </a:xfrm>
          <a:prstGeom prst="rect">
            <a:avLst/>
          </a:prstGeom>
          <a:noFill/>
        </p:spPr>
        <p:txBody>
          <a:bodyPr wrap="none" rtlCol="0">
            <a:spAutoFit/>
          </a:bodyPr>
          <a:lstStyle/>
          <a:p>
            <a:r>
              <a:rPr lang="en-US"/>
              <a:t>Palo Verde tree– </a:t>
            </a:r>
            <a:r>
              <a:rPr lang="en-US" dirty="0"/>
              <a:t>state tree</a:t>
            </a:r>
          </a:p>
        </p:txBody>
      </p:sp>
      <p:pic>
        <p:nvPicPr>
          <p:cNvPr id="8200" name="Picture 8" descr="rizona's state bird, the cactus w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99" y="1117119"/>
            <a:ext cx="6540500" cy="4905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 palo verde tree with yellow blo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621" y="4167744"/>
            <a:ext cx="2882727" cy="1921819"/>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e blossom of the saguaro has been chosen as the State Flower of Arizo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2231" y="1408084"/>
            <a:ext cx="36195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8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0504" y="-1316037"/>
            <a:ext cx="9144000" cy="2387600"/>
          </a:xfrm>
        </p:spPr>
        <p:txBody>
          <a:bodyPr/>
          <a:lstStyle/>
          <a:p>
            <a:r>
              <a:rPr lang="en-US" dirty="0"/>
              <a:t>Arizona Facts</a:t>
            </a:r>
          </a:p>
        </p:txBody>
      </p:sp>
      <p:sp>
        <p:nvSpPr>
          <p:cNvPr id="7" name="TextBox 6"/>
          <p:cNvSpPr txBox="1"/>
          <p:nvPr/>
        </p:nvSpPr>
        <p:spPr>
          <a:xfrm>
            <a:off x="6951871" y="1203469"/>
            <a:ext cx="5075582" cy="4801314"/>
          </a:xfrm>
          <a:prstGeom prst="rect">
            <a:avLst/>
          </a:prstGeom>
          <a:noFill/>
        </p:spPr>
        <p:txBody>
          <a:bodyPr wrap="square" rtlCol="0">
            <a:spAutoFit/>
          </a:bodyPr>
          <a:lstStyle/>
          <a:p>
            <a:pPr marL="285750" indent="-285750">
              <a:buFont typeface="Arial" charset="0"/>
              <a:buChar char="•"/>
            </a:pPr>
            <a:r>
              <a:rPr lang="en-US" sz="2400" dirty="0"/>
              <a:t>Arizona’s population is 7.01 million. </a:t>
            </a:r>
          </a:p>
          <a:p>
            <a:endParaRPr lang="en-US" sz="2400" dirty="0"/>
          </a:p>
          <a:p>
            <a:pPr marL="285750" indent="-285750">
              <a:buFont typeface="Arial" charset="0"/>
              <a:buChar char="•"/>
            </a:pPr>
            <a:r>
              <a:rPr lang="en-US" sz="2400" dirty="0"/>
              <a:t>With an area exceeding 113,000 square miles, Arizona is America’s sixth largest state.</a:t>
            </a:r>
          </a:p>
          <a:p>
            <a:endParaRPr lang="en-US" sz="2400" dirty="0"/>
          </a:p>
          <a:p>
            <a:pPr marL="342900" indent="-342900">
              <a:buFont typeface="Arial" charset="0"/>
              <a:buChar char="•"/>
            </a:pPr>
            <a:r>
              <a:rPr lang="en-US" sz="2400" dirty="0"/>
              <a:t>Arizona’s highest point is Humphrey’s Peak (12,633 ft.)</a:t>
            </a:r>
          </a:p>
          <a:p>
            <a:pPr marL="342900" indent="-342900">
              <a:buFont typeface="Arial" charset="0"/>
              <a:buChar char="•"/>
            </a:pPr>
            <a:endParaRPr lang="en-US" sz="2400" dirty="0"/>
          </a:p>
          <a:p>
            <a:pPr marL="342900" indent="-342900">
              <a:buFont typeface="Arial" charset="0"/>
              <a:buChar char="•"/>
            </a:pPr>
            <a:r>
              <a:rPr lang="en-US" sz="2400" dirty="0"/>
              <a:t>Arizona became a state on Valentine’s Day of 1912. It was America’s 48</a:t>
            </a:r>
            <a:r>
              <a:rPr lang="en-US" sz="2400" baseline="30000" dirty="0"/>
              <a:t>th</a:t>
            </a:r>
            <a:r>
              <a:rPr lang="en-US" sz="2400" dirty="0"/>
              <a:t> state.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71" y="1203469"/>
            <a:ext cx="6489700" cy="4511388"/>
          </a:xfrm>
          <a:prstGeom prst="rect">
            <a:avLst/>
          </a:prstGeom>
        </p:spPr>
      </p:pic>
    </p:spTree>
    <p:extLst>
      <p:ext uri="{BB962C8B-B14F-4D97-AF65-F5344CB8AC3E}">
        <p14:creationId xmlns:p14="http://schemas.microsoft.com/office/powerpoint/2010/main" val="76735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804" y="-1454011"/>
            <a:ext cx="9144000" cy="2387600"/>
          </a:xfrm>
        </p:spPr>
        <p:txBody>
          <a:bodyPr>
            <a:normAutofit/>
          </a:bodyPr>
          <a:lstStyle/>
          <a:p>
            <a:r>
              <a:rPr lang="en-US" sz="4800" dirty="0"/>
              <a:t>Important Dates in Arizona History</a:t>
            </a:r>
          </a:p>
        </p:txBody>
      </p:sp>
      <p:sp>
        <p:nvSpPr>
          <p:cNvPr id="7" name="TextBox 6"/>
          <p:cNvSpPr txBox="1"/>
          <p:nvPr/>
        </p:nvSpPr>
        <p:spPr>
          <a:xfrm>
            <a:off x="6901071" y="914678"/>
            <a:ext cx="5075582" cy="6186309"/>
          </a:xfrm>
          <a:prstGeom prst="rect">
            <a:avLst/>
          </a:prstGeom>
          <a:noFill/>
        </p:spPr>
        <p:txBody>
          <a:bodyPr wrap="square" rtlCol="0">
            <a:spAutoFit/>
          </a:bodyPr>
          <a:lstStyle/>
          <a:p>
            <a:r>
              <a:rPr lang="en-US" b="1" dirty="0"/>
              <a:t>1540</a:t>
            </a:r>
            <a:r>
              <a:rPr lang="en-US" dirty="0"/>
              <a:t>: Spanish explorer Francisco Coronado discovered the Grand Canyon and Colorado River. </a:t>
            </a:r>
          </a:p>
          <a:p>
            <a:endParaRPr lang="en-US" dirty="0"/>
          </a:p>
          <a:p>
            <a:r>
              <a:rPr lang="en-US" b="1" dirty="0"/>
              <a:t>1848</a:t>
            </a:r>
            <a:r>
              <a:rPr lang="en-US" dirty="0"/>
              <a:t>: As a result of the Mexican-American War and the subsequent Treaty of Guadalupe Hidalgo, Arizona, and much of the southwest, is ceded by Mexico to the United States.</a:t>
            </a:r>
          </a:p>
          <a:p>
            <a:endParaRPr lang="en-US" dirty="0"/>
          </a:p>
          <a:p>
            <a:r>
              <a:rPr lang="en-US" b="1" dirty="0"/>
              <a:t>1854</a:t>
            </a:r>
            <a:r>
              <a:rPr lang="en-US" dirty="0"/>
              <a:t>: Southern portions of Arizona and New Mexico are acquired by the United States from Mexico in the Gadsden Purchase. </a:t>
            </a:r>
          </a:p>
          <a:p>
            <a:endParaRPr lang="en-US" dirty="0"/>
          </a:p>
          <a:p>
            <a:r>
              <a:rPr lang="en-US" b="1" dirty="0"/>
              <a:t>1864</a:t>
            </a:r>
            <a:r>
              <a:rPr lang="en-US" dirty="0"/>
              <a:t>: Kit Carson captures 7,000 Navajos and makes them leave Arizona in what came to be known as “The Long Walk.”</a:t>
            </a:r>
          </a:p>
          <a:p>
            <a:endParaRPr lang="en-US" dirty="0"/>
          </a:p>
          <a:p>
            <a:r>
              <a:rPr lang="en-US" b="1" dirty="0"/>
              <a:t>1912</a:t>
            </a:r>
            <a:r>
              <a:rPr lang="en-US" dirty="0"/>
              <a:t>: Arizona becomes the 48</a:t>
            </a:r>
            <a:r>
              <a:rPr lang="en-US" baseline="30000" dirty="0"/>
              <a:t>th</a:t>
            </a:r>
            <a:r>
              <a:rPr lang="en-US" dirty="0"/>
              <a:t> state.</a:t>
            </a:r>
          </a:p>
          <a:p>
            <a:endParaRPr lang="en-US" dirty="0"/>
          </a:p>
          <a:p>
            <a:r>
              <a:rPr lang="en-US" b="1" dirty="0"/>
              <a:t>1919: </a:t>
            </a:r>
            <a:r>
              <a:rPr lang="en-US" dirty="0"/>
              <a:t>Grand Canyon National Park is founded.</a:t>
            </a:r>
          </a:p>
          <a:p>
            <a:endParaRPr lang="en-US" b="1" dirty="0"/>
          </a:p>
          <a:p>
            <a:r>
              <a:rPr lang="en-US" b="1" dirty="0"/>
              <a:t>1936: </a:t>
            </a:r>
            <a:r>
              <a:rPr lang="en-US" dirty="0"/>
              <a:t>The Hoover Dam is finished</a:t>
            </a:r>
          </a:p>
          <a:p>
            <a:endParaRPr lang="en-US" dirty="0"/>
          </a:p>
        </p:txBody>
      </p:sp>
      <p:pic>
        <p:nvPicPr>
          <p:cNvPr id="17412" name="Picture 4" descr="mage result for gadsden purchase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788" y="1488370"/>
            <a:ext cx="5232508" cy="340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31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58610" y="1217919"/>
            <a:ext cx="5075582" cy="4062651"/>
          </a:xfrm>
          <a:prstGeom prst="rect">
            <a:avLst/>
          </a:prstGeom>
          <a:noFill/>
        </p:spPr>
        <p:txBody>
          <a:bodyPr wrap="square" rtlCol="0">
            <a:spAutoFit/>
          </a:bodyPr>
          <a:lstStyle/>
          <a:p>
            <a:pPr marL="285750" indent="-285750">
              <a:buFont typeface="Arial" charset="0"/>
              <a:buChar char="•"/>
            </a:pPr>
            <a:r>
              <a:rPr lang="en-US" sz="2400" dirty="0"/>
              <a:t>Arizona has 210 different mountain ranges</a:t>
            </a:r>
          </a:p>
          <a:p>
            <a:endParaRPr lang="en-US" sz="2400" dirty="0"/>
          </a:p>
          <a:p>
            <a:pPr marL="285750" indent="-285750">
              <a:buFont typeface="Arial" charset="0"/>
              <a:buChar char="•"/>
            </a:pPr>
            <a:r>
              <a:rPr lang="en-US" sz="2400" dirty="0"/>
              <a:t>The San Francisco Mountains are located in north central Arizona and southern Utah. Humphrey’s Peak, the highest point in Arizona, is part of this range. </a:t>
            </a:r>
          </a:p>
          <a:p>
            <a:endParaRPr lang="en-US" sz="2400" dirty="0"/>
          </a:p>
          <a:p>
            <a:endParaRPr lang="en-US" sz="2400" dirty="0"/>
          </a:p>
          <a:p>
            <a:endParaRPr lang="en-US" dirty="0"/>
          </a:p>
        </p:txBody>
      </p:sp>
      <p:sp>
        <p:nvSpPr>
          <p:cNvPr id="4" name="TextBox 3"/>
          <p:cNvSpPr txBox="1"/>
          <p:nvPr/>
        </p:nvSpPr>
        <p:spPr>
          <a:xfrm>
            <a:off x="2427915" y="5503545"/>
            <a:ext cx="2510559" cy="369332"/>
          </a:xfrm>
          <a:prstGeom prst="rect">
            <a:avLst/>
          </a:prstGeom>
          <a:noFill/>
        </p:spPr>
        <p:txBody>
          <a:bodyPr wrap="none" rtlCol="0">
            <a:spAutoFit/>
          </a:bodyPr>
          <a:lstStyle/>
          <a:p>
            <a:r>
              <a:rPr lang="en-US" dirty="0"/>
              <a:t>San </a:t>
            </a:r>
            <a:r>
              <a:rPr lang="en-US"/>
              <a:t>Francisco Mountains</a:t>
            </a:r>
            <a:endParaRPr lang="en-US" dirty="0"/>
          </a:p>
        </p:txBody>
      </p:sp>
      <p:sp>
        <p:nvSpPr>
          <p:cNvPr id="9" name="Title 1"/>
          <p:cNvSpPr txBox="1">
            <a:spLocks/>
          </p:cNvSpPr>
          <p:nvPr/>
        </p:nvSpPr>
        <p:spPr>
          <a:xfrm>
            <a:off x="1525104" y="-135541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t>Arizona’s Landforms and Waterways</a:t>
            </a:r>
          </a:p>
        </p:txBody>
      </p:sp>
      <p:pic>
        <p:nvPicPr>
          <p:cNvPr id="2050" name="Picture 2" descr="mage result for san francisco mount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145" y="1342203"/>
            <a:ext cx="5118100" cy="403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8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104" y="-1355418"/>
            <a:ext cx="9144000" cy="2387600"/>
          </a:xfrm>
        </p:spPr>
        <p:txBody>
          <a:bodyPr>
            <a:normAutofit/>
          </a:bodyPr>
          <a:lstStyle/>
          <a:p>
            <a:r>
              <a:rPr lang="en-US" sz="4000" dirty="0"/>
              <a:t>Arizona’s Landforms and Waterways</a:t>
            </a:r>
          </a:p>
        </p:txBody>
      </p:sp>
      <p:sp>
        <p:nvSpPr>
          <p:cNvPr id="7" name="TextBox 6"/>
          <p:cNvSpPr txBox="1"/>
          <p:nvPr/>
        </p:nvSpPr>
        <p:spPr>
          <a:xfrm>
            <a:off x="6758610" y="1217919"/>
            <a:ext cx="5075582" cy="4154984"/>
          </a:xfrm>
          <a:prstGeom prst="rect">
            <a:avLst/>
          </a:prstGeom>
          <a:noFill/>
        </p:spPr>
        <p:txBody>
          <a:bodyPr wrap="square" rtlCol="0">
            <a:spAutoFit/>
          </a:bodyPr>
          <a:lstStyle/>
          <a:p>
            <a:pPr marL="285750" indent="-285750">
              <a:buFont typeface="Arial" charset="0"/>
              <a:buChar char="•"/>
            </a:pPr>
            <a:r>
              <a:rPr lang="en-US" sz="2400" dirty="0"/>
              <a:t>At 1,450 feet in length, the Colorado River is the longest river that runs through Arizona. It forms the borders of California and Arizona and Arizona and Nevada. It formed the famous Grand Canyon. </a:t>
            </a:r>
          </a:p>
          <a:p>
            <a:endParaRPr lang="en-US" sz="2400" dirty="0"/>
          </a:p>
          <a:p>
            <a:pPr marL="285750" indent="-285750">
              <a:buFont typeface="Arial" charset="0"/>
              <a:buChar char="•"/>
            </a:pPr>
            <a:r>
              <a:rPr lang="en-US" sz="2400" dirty="0"/>
              <a:t>The Gila River is the second longest river in Arizona. It has a length of 649 miles. </a:t>
            </a:r>
          </a:p>
          <a:p>
            <a:endParaRPr lang="en-US" sz="2400" dirty="0"/>
          </a:p>
        </p:txBody>
      </p:sp>
      <p:sp>
        <p:nvSpPr>
          <p:cNvPr id="4" name="TextBox 3"/>
          <p:cNvSpPr txBox="1"/>
          <p:nvPr/>
        </p:nvSpPr>
        <p:spPr>
          <a:xfrm>
            <a:off x="2123758" y="5372902"/>
            <a:ext cx="3536161" cy="369332"/>
          </a:xfrm>
          <a:prstGeom prst="rect">
            <a:avLst/>
          </a:prstGeom>
          <a:noFill/>
        </p:spPr>
        <p:txBody>
          <a:bodyPr wrap="none" rtlCol="0">
            <a:spAutoFit/>
          </a:bodyPr>
          <a:lstStyle/>
          <a:p>
            <a:r>
              <a:rPr lang="en-US" dirty="0"/>
              <a:t>Colorado River in the </a:t>
            </a:r>
            <a:r>
              <a:rPr lang="en-US"/>
              <a:t>Grand Canyon</a:t>
            </a:r>
            <a:endParaRPr lang="en-US" dirty="0"/>
          </a:p>
        </p:txBody>
      </p:sp>
      <p:pic>
        <p:nvPicPr>
          <p:cNvPr id="20484" name="Picture 4" descr="olorado river flowing through Grand Cany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416149"/>
            <a:ext cx="5842383" cy="387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888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104" y="-1355418"/>
            <a:ext cx="9144000" cy="2387600"/>
          </a:xfrm>
        </p:spPr>
        <p:txBody>
          <a:bodyPr>
            <a:normAutofit/>
          </a:bodyPr>
          <a:lstStyle/>
          <a:p>
            <a:r>
              <a:rPr lang="en-US" sz="4000" dirty="0"/>
              <a:t>Arizona’s Landforms and Waterways</a:t>
            </a:r>
          </a:p>
        </p:txBody>
      </p:sp>
      <p:sp>
        <p:nvSpPr>
          <p:cNvPr id="7" name="TextBox 6"/>
          <p:cNvSpPr txBox="1"/>
          <p:nvPr/>
        </p:nvSpPr>
        <p:spPr>
          <a:xfrm>
            <a:off x="6314110" y="1279366"/>
            <a:ext cx="5075582" cy="4893647"/>
          </a:xfrm>
          <a:prstGeom prst="rect">
            <a:avLst/>
          </a:prstGeom>
          <a:noFill/>
        </p:spPr>
        <p:txBody>
          <a:bodyPr wrap="square" rtlCol="0">
            <a:spAutoFit/>
          </a:bodyPr>
          <a:lstStyle/>
          <a:p>
            <a:pPr marL="285750" indent="-285750">
              <a:buFont typeface="Arial" charset="0"/>
              <a:buChar char="•"/>
            </a:pPr>
            <a:r>
              <a:rPr lang="en-US" sz="2400" dirty="0"/>
              <a:t>The Sonoran Desert, in southern Arizona, is one of the world’s most biologically diverse deserts. It’s the only place in the world where the Saguaro Cactus grows. </a:t>
            </a:r>
          </a:p>
          <a:p>
            <a:endParaRPr lang="en-US" sz="2400" dirty="0"/>
          </a:p>
          <a:p>
            <a:pPr marL="285750" indent="-285750">
              <a:buFont typeface="Arial" charset="0"/>
              <a:buChar char="•"/>
            </a:pPr>
            <a:r>
              <a:rPr lang="en-US" sz="2400" dirty="0"/>
              <a:t>Northern Arizona is part of the Colorado Plateau – a region of deserts, scattered forests, and incredible rock formations centered in the four corners region of Arizona, Colorado, Utah, and New Mexico. </a:t>
            </a:r>
          </a:p>
          <a:p>
            <a:endParaRPr lang="en-US" sz="2400" dirty="0"/>
          </a:p>
        </p:txBody>
      </p:sp>
      <p:sp>
        <p:nvSpPr>
          <p:cNvPr id="4" name="TextBox 3"/>
          <p:cNvSpPr txBox="1"/>
          <p:nvPr/>
        </p:nvSpPr>
        <p:spPr>
          <a:xfrm>
            <a:off x="2555558" y="4785109"/>
            <a:ext cx="1789914" cy="369332"/>
          </a:xfrm>
          <a:prstGeom prst="rect">
            <a:avLst/>
          </a:prstGeom>
          <a:noFill/>
        </p:spPr>
        <p:txBody>
          <a:bodyPr wrap="none" rtlCol="0">
            <a:spAutoFit/>
          </a:bodyPr>
          <a:lstStyle/>
          <a:p>
            <a:r>
              <a:rPr lang="en-US"/>
              <a:t>Colorado Plateau</a:t>
            </a:r>
            <a:endParaRPr lang="en-US" dirty="0"/>
          </a:p>
        </p:txBody>
      </p:sp>
      <p:pic>
        <p:nvPicPr>
          <p:cNvPr id="21508" name="Picture 4" descr="ed-rocked cany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425882"/>
            <a:ext cx="5765800" cy="3334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71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2462</TotalTime>
  <Words>992</Words>
  <Application>Microsoft Macintosh PowerPoint</Application>
  <PresentationFormat>Widescreen</PresentationFormat>
  <Paragraphs>118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Arizona The Grand Canyon State</vt:lpstr>
      <vt:lpstr>Where is Arizona?</vt:lpstr>
      <vt:lpstr>Arizona Flag</vt:lpstr>
      <vt:lpstr>Arizona Symbols</vt:lpstr>
      <vt:lpstr>Arizona Facts</vt:lpstr>
      <vt:lpstr>Important Dates in Arizona History</vt:lpstr>
      <vt:lpstr>PowerPoint Presentation</vt:lpstr>
      <vt:lpstr>Arizona’s Landforms and Waterways</vt:lpstr>
      <vt:lpstr>Arizona’s Landforms and Waterways</vt:lpstr>
      <vt:lpstr>Common Arizona Landforms</vt:lpstr>
      <vt:lpstr>Arizona ’s National Parks – Grand Canyon</vt:lpstr>
      <vt:lpstr>PowerPoint Presentation</vt:lpstr>
      <vt:lpstr>Arizona’s National Parks – Petrified Forest</vt:lpstr>
      <vt:lpstr>Arizona’s Capital – Phoenix</vt:lpstr>
      <vt:lpstr>Arizona’s Cities – Tucson</vt:lpstr>
      <vt:lpstr>Arizona’s Important Landmarks – Hoover Dam</vt:lpstr>
      <vt:lpstr>Arizona’s Important Landmarks – Painted Desert</vt:lpstr>
      <vt:lpstr>Follow-up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dc:title>
  <dc:creator>Microsoft Office User</dc:creator>
  <cp:lastModifiedBy>Greg Nussbaum</cp:lastModifiedBy>
  <cp:revision>45</cp:revision>
  <dcterms:created xsi:type="dcterms:W3CDTF">2018-12-31T20:47:42Z</dcterms:created>
  <dcterms:modified xsi:type="dcterms:W3CDTF">2025-10-01T20:15:15Z</dcterms:modified>
</cp:coreProperties>
</file>