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89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27ABC-274E-4D44-A093-39C0D022B79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B5949-881F-4CE0-9621-823609992F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hurricane destroyed remaining supplies</a:t>
          </a:r>
        </a:p>
      </dgm:t>
    </dgm:pt>
    <dgm:pt modelId="{D6905E85-FA1C-4C74-BDE2-32B0DED634DB}" type="parTrans" cxnId="{D9736B75-CF65-40B7-A228-3BB6C9B35A80}">
      <dgm:prSet/>
      <dgm:spPr/>
      <dgm:t>
        <a:bodyPr/>
        <a:lstStyle/>
        <a:p>
          <a:endParaRPr lang="en-US"/>
        </a:p>
      </dgm:t>
    </dgm:pt>
    <dgm:pt modelId="{0B0920A4-1875-49DE-A8C3-69BC1590EB59}" type="sibTrans" cxnId="{D9736B75-CF65-40B7-A228-3BB6C9B35A80}">
      <dgm:prSet/>
      <dgm:spPr/>
      <dgm:t>
        <a:bodyPr/>
        <a:lstStyle/>
        <a:p>
          <a:endParaRPr lang="en-US"/>
        </a:p>
      </dgm:t>
    </dgm:pt>
    <dgm:pt modelId="{9657CD10-1366-48C4-8532-1353E803B5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Soldiers deserted</a:t>
          </a:r>
        </a:p>
      </dgm:t>
    </dgm:pt>
    <dgm:pt modelId="{4CE20A5C-DBEE-46AF-9AEA-9A70678FA2DC}" type="parTrans" cxnId="{EAFD1E0D-C40A-473D-A790-F4E33FF2C5D3}">
      <dgm:prSet/>
      <dgm:spPr/>
      <dgm:t>
        <a:bodyPr/>
        <a:lstStyle/>
        <a:p>
          <a:endParaRPr lang="en-US"/>
        </a:p>
      </dgm:t>
    </dgm:pt>
    <dgm:pt modelId="{EFD32769-2328-49DC-9ED0-5B7633C40C09}" type="sibTrans" cxnId="{EAFD1E0D-C40A-473D-A790-F4E33FF2C5D3}">
      <dgm:prSet/>
      <dgm:spPr/>
      <dgm:t>
        <a:bodyPr/>
        <a:lstStyle/>
        <a:p>
          <a:endParaRPr lang="en-US"/>
        </a:p>
      </dgm:t>
    </dgm:pt>
    <dgm:pt modelId="{5F88DB50-094D-48D8-9146-3E402CE875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suffered from dysentery</a:t>
          </a:r>
        </a:p>
      </dgm:t>
    </dgm:pt>
    <dgm:pt modelId="{C3AE0CC5-8E25-4B24-B73E-5126953D3C67}" type="parTrans" cxnId="{2642E912-AADE-4839-9E13-378653D62801}">
      <dgm:prSet/>
      <dgm:spPr/>
      <dgm:t>
        <a:bodyPr/>
        <a:lstStyle/>
        <a:p>
          <a:endParaRPr lang="en-US"/>
        </a:p>
      </dgm:t>
    </dgm:pt>
    <dgm:pt modelId="{22BDE8A0-D537-47F9-8976-0C80DCE5178B}" type="sibTrans" cxnId="{2642E912-AADE-4839-9E13-378653D62801}">
      <dgm:prSet/>
      <dgm:spPr/>
      <dgm:t>
        <a:bodyPr/>
        <a:lstStyle/>
        <a:p>
          <a:endParaRPr lang="en-US"/>
        </a:p>
      </dgm:t>
    </dgm:pt>
    <dgm:pt modelId="{3CEE942E-C7D2-48F7-B4BC-FDB359F17EAD}" type="pres">
      <dgm:prSet presAssocID="{4A427ABC-274E-4D44-A093-39C0D022B794}" presName="root" presStyleCnt="0">
        <dgm:presLayoutVars>
          <dgm:dir/>
          <dgm:resizeHandles val="exact"/>
        </dgm:presLayoutVars>
      </dgm:prSet>
      <dgm:spPr/>
    </dgm:pt>
    <dgm:pt modelId="{00A6B1DE-1E24-4F13-B2E6-19C0760B6CFD}" type="pres">
      <dgm:prSet presAssocID="{48EB5949-881F-4CE0-9621-823609992F9E}" presName="compNode" presStyleCnt="0"/>
      <dgm:spPr/>
    </dgm:pt>
    <dgm:pt modelId="{589A7489-5D9A-4BE3-8B0B-5F42D2FE6D6D}" type="pres">
      <dgm:prSet presAssocID="{48EB5949-881F-4CE0-9621-823609992F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1971BF04-2E52-4059-83DB-BA0E02AF7BAF}" type="pres">
      <dgm:prSet presAssocID="{48EB5949-881F-4CE0-9621-823609992F9E}" presName="spaceRect" presStyleCnt="0"/>
      <dgm:spPr/>
    </dgm:pt>
    <dgm:pt modelId="{EDD8B6E2-5660-4121-9E8A-76B1FF6CCCBF}" type="pres">
      <dgm:prSet presAssocID="{48EB5949-881F-4CE0-9621-823609992F9E}" presName="textRect" presStyleLbl="revTx" presStyleIdx="0" presStyleCnt="3">
        <dgm:presLayoutVars>
          <dgm:chMax val="1"/>
          <dgm:chPref val="1"/>
        </dgm:presLayoutVars>
      </dgm:prSet>
      <dgm:spPr/>
    </dgm:pt>
    <dgm:pt modelId="{09333CB6-3B5C-45B0-B5ED-2058A8A1ADD7}" type="pres">
      <dgm:prSet presAssocID="{0B0920A4-1875-49DE-A8C3-69BC1590EB59}" presName="sibTrans" presStyleCnt="0"/>
      <dgm:spPr/>
    </dgm:pt>
    <dgm:pt modelId="{EDC35E72-7971-471E-8F6A-AA7FD6E3A110}" type="pres">
      <dgm:prSet presAssocID="{9657CD10-1366-48C4-8532-1353E803B568}" presName="compNode" presStyleCnt="0"/>
      <dgm:spPr/>
    </dgm:pt>
    <dgm:pt modelId="{75C84C6A-DF10-45B6-8863-1D4B324222F2}" type="pres">
      <dgm:prSet presAssocID="{9657CD10-1366-48C4-8532-1353E803B5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CAF047C-3BAC-43FC-93F0-9C72238B5731}" type="pres">
      <dgm:prSet presAssocID="{9657CD10-1366-48C4-8532-1353E803B568}" presName="spaceRect" presStyleCnt="0"/>
      <dgm:spPr/>
    </dgm:pt>
    <dgm:pt modelId="{5ED01B26-9533-459C-879D-B8C125BFC4E2}" type="pres">
      <dgm:prSet presAssocID="{9657CD10-1366-48C4-8532-1353E803B568}" presName="textRect" presStyleLbl="revTx" presStyleIdx="1" presStyleCnt="3">
        <dgm:presLayoutVars>
          <dgm:chMax val="1"/>
          <dgm:chPref val="1"/>
        </dgm:presLayoutVars>
      </dgm:prSet>
      <dgm:spPr/>
    </dgm:pt>
    <dgm:pt modelId="{AE03C730-6764-4331-9746-CCB5518DD6A7}" type="pres">
      <dgm:prSet presAssocID="{EFD32769-2328-49DC-9ED0-5B7633C40C09}" presName="sibTrans" presStyleCnt="0"/>
      <dgm:spPr/>
    </dgm:pt>
    <dgm:pt modelId="{CB0C870F-141E-42BE-B026-1B08D1D550A1}" type="pres">
      <dgm:prSet presAssocID="{5F88DB50-094D-48D8-9146-3E402CE875AC}" presName="compNode" presStyleCnt="0"/>
      <dgm:spPr/>
    </dgm:pt>
    <dgm:pt modelId="{C92760ED-C7C9-421E-AB6C-185BDEEFA772}" type="pres">
      <dgm:prSet presAssocID="{5F88DB50-094D-48D8-9146-3E402CE875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317088F-1711-4C9B-BFDA-69580A642D80}" type="pres">
      <dgm:prSet presAssocID="{5F88DB50-094D-48D8-9146-3E402CE875AC}" presName="spaceRect" presStyleCnt="0"/>
      <dgm:spPr/>
    </dgm:pt>
    <dgm:pt modelId="{0AA5F3BA-BBC7-4265-9042-79F47FE5D5CB}" type="pres">
      <dgm:prSet presAssocID="{5F88DB50-094D-48D8-9146-3E402CE875A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AFD1E0D-C40A-473D-A790-F4E33FF2C5D3}" srcId="{4A427ABC-274E-4D44-A093-39C0D022B794}" destId="{9657CD10-1366-48C4-8532-1353E803B568}" srcOrd="1" destOrd="0" parTransId="{4CE20A5C-DBEE-46AF-9AEA-9A70678FA2DC}" sibTransId="{EFD32769-2328-49DC-9ED0-5B7633C40C09}"/>
    <dgm:cxn modelId="{4B86730E-1D18-42E0-A7B3-6DF16995D22D}" type="presOf" srcId="{9657CD10-1366-48C4-8532-1353E803B568}" destId="{5ED01B26-9533-459C-879D-B8C125BFC4E2}" srcOrd="0" destOrd="0" presId="urn:microsoft.com/office/officeart/2018/2/layout/IconLabelList"/>
    <dgm:cxn modelId="{2642E912-AADE-4839-9E13-378653D62801}" srcId="{4A427ABC-274E-4D44-A093-39C0D022B794}" destId="{5F88DB50-094D-48D8-9146-3E402CE875AC}" srcOrd="2" destOrd="0" parTransId="{C3AE0CC5-8E25-4B24-B73E-5126953D3C67}" sibTransId="{22BDE8A0-D537-47F9-8976-0C80DCE5178B}"/>
    <dgm:cxn modelId="{FBE90672-E4D0-4D95-8A6D-AE3F3877B4E2}" type="presOf" srcId="{5F88DB50-094D-48D8-9146-3E402CE875AC}" destId="{0AA5F3BA-BBC7-4265-9042-79F47FE5D5CB}" srcOrd="0" destOrd="0" presId="urn:microsoft.com/office/officeart/2018/2/layout/IconLabelList"/>
    <dgm:cxn modelId="{D9736B75-CF65-40B7-A228-3BB6C9B35A80}" srcId="{4A427ABC-274E-4D44-A093-39C0D022B794}" destId="{48EB5949-881F-4CE0-9621-823609992F9E}" srcOrd="0" destOrd="0" parTransId="{D6905E85-FA1C-4C74-BDE2-32B0DED634DB}" sibTransId="{0B0920A4-1875-49DE-A8C3-69BC1590EB59}"/>
    <dgm:cxn modelId="{94C4E875-3F7F-46CC-AE36-2311684245BF}" type="presOf" srcId="{4A427ABC-274E-4D44-A093-39C0D022B794}" destId="{3CEE942E-C7D2-48F7-B4BC-FDB359F17EAD}" srcOrd="0" destOrd="0" presId="urn:microsoft.com/office/officeart/2018/2/layout/IconLabelList"/>
    <dgm:cxn modelId="{35E1A5A4-4491-476A-8700-A54727DA361D}" type="presOf" srcId="{48EB5949-881F-4CE0-9621-823609992F9E}" destId="{EDD8B6E2-5660-4121-9E8A-76B1FF6CCCBF}" srcOrd="0" destOrd="0" presId="urn:microsoft.com/office/officeart/2018/2/layout/IconLabelList"/>
    <dgm:cxn modelId="{FAD3F4AE-9FD1-4C26-8CA1-E0DB82641D8E}" type="presParOf" srcId="{3CEE942E-C7D2-48F7-B4BC-FDB359F17EAD}" destId="{00A6B1DE-1E24-4F13-B2E6-19C0760B6CFD}" srcOrd="0" destOrd="0" presId="urn:microsoft.com/office/officeart/2018/2/layout/IconLabelList"/>
    <dgm:cxn modelId="{20C96102-3675-44DD-94DE-32CF6F9F7BE9}" type="presParOf" srcId="{00A6B1DE-1E24-4F13-B2E6-19C0760B6CFD}" destId="{589A7489-5D9A-4BE3-8B0B-5F42D2FE6D6D}" srcOrd="0" destOrd="0" presId="urn:microsoft.com/office/officeart/2018/2/layout/IconLabelList"/>
    <dgm:cxn modelId="{4384F0FA-2B67-4074-9619-54AC158AD33E}" type="presParOf" srcId="{00A6B1DE-1E24-4F13-B2E6-19C0760B6CFD}" destId="{1971BF04-2E52-4059-83DB-BA0E02AF7BAF}" srcOrd="1" destOrd="0" presId="urn:microsoft.com/office/officeart/2018/2/layout/IconLabelList"/>
    <dgm:cxn modelId="{F03167C0-294B-4A1F-9280-ACB31F31279E}" type="presParOf" srcId="{00A6B1DE-1E24-4F13-B2E6-19C0760B6CFD}" destId="{EDD8B6E2-5660-4121-9E8A-76B1FF6CCCBF}" srcOrd="2" destOrd="0" presId="urn:microsoft.com/office/officeart/2018/2/layout/IconLabelList"/>
    <dgm:cxn modelId="{68C7EED5-77ED-4E10-A963-0CD016F70F0C}" type="presParOf" srcId="{3CEE942E-C7D2-48F7-B4BC-FDB359F17EAD}" destId="{09333CB6-3B5C-45B0-B5ED-2058A8A1ADD7}" srcOrd="1" destOrd="0" presId="urn:microsoft.com/office/officeart/2018/2/layout/IconLabelList"/>
    <dgm:cxn modelId="{9EE0A6B7-820A-4668-A0EC-FD4A74754D58}" type="presParOf" srcId="{3CEE942E-C7D2-48F7-B4BC-FDB359F17EAD}" destId="{EDC35E72-7971-471E-8F6A-AA7FD6E3A110}" srcOrd="2" destOrd="0" presId="urn:microsoft.com/office/officeart/2018/2/layout/IconLabelList"/>
    <dgm:cxn modelId="{C59CE731-A7EC-4C83-AFA0-39A5A9AB09DF}" type="presParOf" srcId="{EDC35E72-7971-471E-8F6A-AA7FD6E3A110}" destId="{75C84C6A-DF10-45B6-8863-1D4B324222F2}" srcOrd="0" destOrd="0" presId="urn:microsoft.com/office/officeart/2018/2/layout/IconLabelList"/>
    <dgm:cxn modelId="{538C4621-6539-432D-A73C-753121221CAB}" type="presParOf" srcId="{EDC35E72-7971-471E-8F6A-AA7FD6E3A110}" destId="{7CAF047C-3BAC-43FC-93F0-9C72238B5731}" srcOrd="1" destOrd="0" presId="urn:microsoft.com/office/officeart/2018/2/layout/IconLabelList"/>
    <dgm:cxn modelId="{4516326D-71F8-45E2-9039-1EC4881AA033}" type="presParOf" srcId="{EDC35E72-7971-471E-8F6A-AA7FD6E3A110}" destId="{5ED01B26-9533-459C-879D-B8C125BFC4E2}" srcOrd="2" destOrd="0" presId="urn:microsoft.com/office/officeart/2018/2/layout/IconLabelList"/>
    <dgm:cxn modelId="{E15FB343-6E6C-4A61-BBE7-C8E72FB83D39}" type="presParOf" srcId="{3CEE942E-C7D2-48F7-B4BC-FDB359F17EAD}" destId="{AE03C730-6764-4331-9746-CCB5518DD6A7}" srcOrd="3" destOrd="0" presId="urn:microsoft.com/office/officeart/2018/2/layout/IconLabelList"/>
    <dgm:cxn modelId="{B41E82BD-7180-4775-BA77-2969BFFF1D1C}" type="presParOf" srcId="{3CEE942E-C7D2-48F7-B4BC-FDB359F17EAD}" destId="{CB0C870F-141E-42BE-B026-1B08D1D550A1}" srcOrd="4" destOrd="0" presId="urn:microsoft.com/office/officeart/2018/2/layout/IconLabelList"/>
    <dgm:cxn modelId="{4B111EE0-20B0-472F-96CC-2E955F45415A}" type="presParOf" srcId="{CB0C870F-141E-42BE-B026-1B08D1D550A1}" destId="{C92760ED-C7C9-421E-AB6C-185BDEEFA772}" srcOrd="0" destOrd="0" presId="urn:microsoft.com/office/officeart/2018/2/layout/IconLabelList"/>
    <dgm:cxn modelId="{65AC055F-7AF1-4302-A28E-F642301B347A}" type="presParOf" srcId="{CB0C870F-141E-42BE-B026-1B08D1D550A1}" destId="{5317088F-1711-4C9B-BFDA-69580A642D80}" srcOrd="1" destOrd="0" presId="urn:microsoft.com/office/officeart/2018/2/layout/IconLabelList"/>
    <dgm:cxn modelId="{0D683390-474F-43CD-A858-B7C0D15CE70A}" type="presParOf" srcId="{CB0C870F-141E-42BE-B026-1B08D1D550A1}" destId="{0AA5F3BA-BBC7-4265-9042-79F47FE5D5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A7489-5D9A-4BE3-8B0B-5F42D2FE6D6D}">
      <dsp:nvSpPr>
        <dsp:cNvPr id="0" name=""/>
        <dsp:cNvSpPr/>
      </dsp:nvSpPr>
      <dsp:spPr>
        <a:xfrm>
          <a:off x="750914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8B6E2-5660-4121-9E8A-76B1FF6CCCBF}">
      <dsp:nvSpPr>
        <dsp:cNvPr id="0" name=""/>
        <dsp:cNvSpPr/>
      </dsp:nvSpPr>
      <dsp:spPr>
        <a:xfrm>
          <a:off x="90151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hurricane destroyed remaining supplies</a:t>
          </a:r>
        </a:p>
      </dsp:txBody>
      <dsp:txXfrm>
        <a:off x="90151" y="2602589"/>
        <a:ext cx="2402775" cy="720000"/>
      </dsp:txXfrm>
    </dsp:sp>
    <dsp:sp modelId="{75C84C6A-DF10-45B6-8863-1D4B324222F2}">
      <dsp:nvSpPr>
        <dsp:cNvPr id="0" name=""/>
        <dsp:cNvSpPr/>
      </dsp:nvSpPr>
      <dsp:spPr>
        <a:xfrm>
          <a:off x="3574175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1B26-9533-459C-879D-B8C125BFC4E2}">
      <dsp:nvSpPr>
        <dsp:cNvPr id="0" name=""/>
        <dsp:cNvSpPr/>
      </dsp:nvSpPr>
      <dsp:spPr>
        <a:xfrm>
          <a:off x="2913412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Soldiers deserted</a:t>
          </a:r>
        </a:p>
      </dsp:txBody>
      <dsp:txXfrm>
        <a:off x="2913412" y="2602589"/>
        <a:ext cx="2402775" cy="720000"/>
      </dsp:txXfrm>
    </dsp:sp>
    <dsp:sp modelId="{C92760ED-C7C9-421E-AB6C-185BDEEFA772}">
      <dsp:nvSpPr>
        <dsp:cNvPr id="0" name=""/>
        <dsp:cNvSpPr/>
      </dsp:nvSpPr>
      <dsp:spPr>
        <a:xfrm>
          <a:off x="6397436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F3BA-BBC7-4265-9042-79F47FE5D5CB}">
      <dsp:nvSpPr>
        <dsp:cNvPr id="0" name=""/>
        <dsp:cNvSpPr/>
      </dsp:nvSpPr>
      <dsp:spPr>
        <a:xfrm>
          <a:off x="5736673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Many suffered from dysentery</a:t>
          </a:r>
        </a:p>
      </dsp:txBody>
      <dsp:txXfrm>
        <a:off x="5736673" y="2602589"/>
        <a:ext cx="2402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vasion of Quebec (1775) - Wikipedia">
            <a:extLst>
              <a:ext uri="{FF2B5EF4-FFF2-40B4-BE49-F238E27FC236}">
                <a16:creationId xmlns:a16="http://schemas.microsoft.com/office/drawing/2014/main" id="{3210B887-B470-0571-8413-EFB579E8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r="2268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Benedict Arnold and the Near Conquest of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A Revolutionary War Sub-Plot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a river&#10;&#10;AI-generated content may be incorrect.">
            <a:extLst>
              <a:ext uri="{FF2B5EF4-FFF2-40B4-BE49-F238E27FC236}">
                <a16:creationId xmlns:a16="http://schemas.microsoft.com/office/drawing/2014/main" id="{F763DCA4-2B5E-47F2-E8D1-C44C5576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8" r="15476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Sabotage and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Shipbuilder was a British sympathizer</a:t>
            </a:r>
          </a:p>
          <a:p>
            <a:r>
              <a:rPr lang="en-US" sz="1700"/>
              <a:t>Boats were sabotaged</a:t>
            </a:r>
          </a:p>
          <a:p>
            <a:r>
              <a:rPr lang="en-US" sz="1700"/>
              <a:t>Supplies sank in icy rivers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More Hardships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80241C-8DB9-8310-5632-2FD13C4A8C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n this street battle scene, blue-coated American and British troops face each other in a blizzard. The high city walls are visible in the background to the left, and men fire from second-story windows of buildings lining the narrow lane. A body and scaling ladders lie in blood-stained snow in the foreground">
            <a:extLst>
              <a:ext uri="{FF2B5EF4-FFF2-40B4-BE49-F238E27FC236}">
                <a16:creationId xmlns:a16="http://schemas.microsoft.com/office/drawing/2014/main" id="{8978DB32-FACC-D8EB-F35C-E9DC7580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3899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Reaching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Arnold arrived in November 1775</a:t>
            </a:r>
          </a:p>
          <a:p>
            <a:r>
              <a:rPr lang="en-US" sz="1700"/>
              <a:t>Only 675 starving soldiers remained</a:t>
            </a:r>
          </a:p>
          <a:p>
            <a:r>
              <a:rPr lang="en-US" sz="1700"/>
              <a:t>Little food or equipment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 half-height portrait of Carleton. He wears a red coat with vest, over a white shirt with ruffles. His white hair is drawn back, and he faces front with a neutral expression.">
            <a:extLst>
              <a:ext uri="{FF2B5EF4-FFF2-40B4-BE49-F238E27FC236}">
                <a16:creationId xmlns:a16="http://schemas.microsoft.com/office/drawing/2014/main" id="{0FFEBE4A-2BDE-CDF5-1562-7C12F4BC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14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British Prepared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Sir Guy Carleton knew of the invasion</a:t>
            </a:r>
          </a:p>
          <a:p>
            <a:r>
              <a:rPr lang="en-US" sz="1700"/>
              <a:t>British reinforcements arrived in Quebec</a:t>
            </a:r>
          </a:p>
          <a:p>
            <a:r>
              <a:rPr lang="en-US" sz="1700"/>
              <a:t>City was well defended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soldiers in white coats&#10;&#10;AI-generated content may be incorrect.">
            <a:extLst>
              <a:ext uri="{FF2B5EF4-FFF2-40B4-BE49-F238E27FC236}">
                <a16:creationId xmlns:a16="http://schemas.microsoft.com/office/drawing/2014/main" id="{D0E4263E-2A1D-06AA-D6CF-31C17A38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59" r="20805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Attack on Quebec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Arnold waited for reinforcements</a:t>
            </a:r>
          </a:p>
          <a:p>
            <a:r>
              <a:rPr lang="en-US" sz="1700"/>
              <a:t>Attacked on New Year’s Eve, 1775</a:t>
            </a:r>
          </a:p>
          <a:p>
            <a:r>
              <a:rPr lang="en-US" sz="1700"/>
              <a:t>Attempted to seize the city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Benedict Arnold | Biography, War Hero, &amp; Traitor | Britannica">
            <a:extLst>
              <a:ext uri="{FF2B5EF4-FFF2-40B4-BE49-F238E27FC236}">
                <a16:creationId xmlns:a16="http://schemas.microsoft.com/office/drawing/2014/main" id="{0F9BEB5A-59AA-6EE6-03F1-60788200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Disaster at Quebec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Fewer than 100 of 300 soldiers escaped</a:t>
            </a:r>
          </a:p>
          <a:p>
            <a:r>
              <a:rPr lang="en-US" sz="1700"/>
              <a:t>Arnold was shot in the leg</a:t>
            </a:r>
          </a:p>
          <a:p>
            <a:r>
              <a:rPr lang="en-US" sz="1700"/>
              <a:t>Had to be carried from the battlefield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Holding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Arnold continued commanding despite injury</a:t>
            </a:r>
          </a:p>
          <a:p>
            <a:r>
              <a:t>Used one cannon to appear stronger</a:t>
            </a:r>
          </a:p>
          <a:p>
            <a:r>
              <a:t>Maintained pressure on Quebec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Ten Causes of the Miscarriages in Canada: Why the 1775–1776 Invasion Failed  - Journal of the American Revolution">
            <a:extLst>
              <a:ext uri="{FF2B5EF4-FFF2-40B4-BE49-F238E27FC236}">
                <a16:creationId xmlns:a16="http://schemas.microsoft.com/office/drawing/2014/main" id="{01DB28F6-DED5-193C-1488-49BADFBF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Failed Siege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Reinforcements arrived in spring 1776</a:t>
            </a:r>
          </a:p>
          <a:p>
            <a:r>
              <a:rPr lang="en-US" sz="1700"/>
              <a:t>Americans blockaded the city</a:t>
            </a:r>
          </a:p>
          <a:p>
            <a:r>
              <a:rPr lang="en-US" sz="1700"/>
              <a:t>British fleet arrived in May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Timeline: Canada's National Flag - Canada.ca">
            <a:extLst>
              <a:ext uri="{FF2B5EF4-FFF2-40B4-BE49-F238E27FC236}">
                <a16:creationId xmlns:a16="http://schemas.microsoft.com/office/drawing/2014/main" id="{668BF8F0-F181-C02C-57BB-EE37D3FC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480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Retreat from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naval power forced retreat</a:t>
            </a:r>
          </a:p>
          <a:p>
            <a:r>
              <a:rPr lang="en-US" sz="1700"/>
              <a:t>American invasion failed</a:t>
            </a:r>
          </a:p>
          <a:p>
            <a:r>
              <a:rPr lang="en-US" sz="1700"/>
              <a:t>Forces withdrew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The reputation of Benedict Arnold – General History">
            <a:extLst>
              <a:ext uri="{FF2B5EF4-FFF2-40B4-BE49-F238E27FC236}">
                <a16:creationId xmlns:a16="http://schemas.microsoft.com/office/drawing/2014/main" id="{33CAC003-30C5-9397-B44D-D6407509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690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000"/>
              <a:t>Growing Disenchantment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Arnold passed over for promotion</a:t>
            </a:r>
          </a:p>
          <a:p>
            <a:r>
              <a:rPr lang="en-US" sz="1700"/>
              <a:t>Felt underappreciated</a:t>
            </a:r>
          </a:p>
          <a:p>
            <a:r>
              <a:rPr lang="en-US" sz="1700"/>
              <a:t>Resentment increased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Sub-Plot?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sub-plot is a smaller story within a larger conflict</a:t>
            </a:r>
          </a:p>
          <a:p>
            <a:r>
              <a:t>It runs alongside the main events of a war</a:t>
            </a:r>
          </a:p>
          <a:p>
            <a:r>
              <a:t>Arnold’s invasion of Canada was one such sub-plot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mericans Retreat After Failed Assault on Quebec — Americana Corner">
            <a:extLst>
              <a:ext uri="{FF2B5EF4-FFF2-40B4-BE49-F238E27FC236}">
                <a16:creationId xmlns:a16="http://schemas.microsoft.com/office/drawing/2014/main" id="{CFC3827E-0DCF-3D08-3333-A6DA63E7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r="1120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This Sub-Plot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Nearly changed the course of the war</a:t>
            </a:r>
          </a:p>
          <a:p>
            <a:r>
              <a:rPr lang="en-US" sz="1700"/>
              <a:t>Showed limits of American power</a:t>
            </a:r>
          </a:p>
          <a:p>
            <a:r>
              <a:rPr lang="en-US" sz="1700"/>
              <a:t>Helped lead to Arnold’s later betrayal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nedict Arnold - Wikipedia">
            <a:extLst>
              <a:ext uri="{FF2B5EF4-FFF2-40B4-BE49-F238E27FC236}">
                <a16:creationId xmlns:a16="http://schemas.microsoft.com/office/drawing/2014/main" id="{EF411A34-7D6E-A31C-BD60-065DEB85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Benedict Arnold Before Betrayal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Best known today for later betraying the American cause</a:t>
            </a:r>
          </a:p>
          <a:p>
            <a:r>
              <a:rPr lang="en-US" sz="1700"/>
              <a:t>Earlier served as a bold Patriot officer</a:t>
            </a:r>
          </a:p>
          <a:p>
            <a:r>
              <a:rPr lang="en-US" sz="1700"/>
              <a:t>Led dangerous missions for the Continental Army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nstruing Congress's Hasty, Ill-fated 1775 Decision to Invade Canada -  Journal of the American Revolution">
            <a:extLst>
              <a:ext uri="{FF2B5EF4-FFF2-40B4-BE49-F238E27FC236}">
                <a16:creationId xmlns:a16="http://schemas.microsoft.com/office/drawing/2014/main" id="{7DD2029D-43C4-4CA5-E382-A1DE70C2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11328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Invade Canada?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Canada was controlled by the British</a:t>
            </a:r>
          </a:p>
          <a:p>
            <a:r>
              <a:rPr lang="en-US" sz="1700"/>
              <a:t>British could attack the colonies from the north</a:t>
            </a:r>
          </a:p>
          <a:p>
            <a:r>
              <a:rPr lang="en-US" sz="1700"/>
              <a:t>Arnold hoped French Canadians would support independence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d Coats Facts - British Soldiers in the American Revolution">
            <a:extLst>
              <a:ext uri="{FF2B5EF4-FFF2-40B4-BE49-F238E27FC236}">
                <a16:creationId xmlns:a16="http://schemas.microsoft.com/office/drawing/2014/main" id="{2173211F-7E20-2B85-2509-7DCD1162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395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Weak British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Only about 775 British troops in all of Canada</a:t>
            </a:r>
          </a:p>
          <a:p>
            <a:r>
              <a:rPr lang="en-US" sz="1700"/>
              <a:t>Fewer than 300 stationed in Quebec</a:t>
            </a:r>
          </a:p>
          <a:p>
            <a:r>
              <a:rPr lang="en-US" sz="1700"/>
              <a:t>Invasion seemed possible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eorge Washington | George Washington's Mount Vernon">
            <a:extLst>
              <a:ext uri="{FF2B5EF4-FFF2-40B4-BE49-F238E27FC236}">
                <a16:creationId xmlns:a16="http://schemas.microsoft.com/office/drawing/2014/main" id="{A30E725E-1375-8792-8132-3743B720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31778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Washington Approves the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Arnold requested permission in 1775</a:t>
            </a:r>
          </a:p>
          <a:p>
            <a:r>
              <a:rPr lang="en-US" sz="1700"/>
              <a:t>George Washington approved the plan</a:t>
            </a:r>
          </a:p>
          <a:p>
            <a:r>
              <a:rPr lang="en-US" sz="1700"/>
              <a:t>Two American forces were sent north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The Two-Pronged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/>
              <a:t>Richard Montgomery led troops to Montreal</a:t>
            </a:r>
          </a:p>
          <a:p>
            <a:r>
              <a:rPr lang="en-US" sz="1700"/>
              <a:t>Arnold led 1,050 men through Maine</a:t>
            </a:r>
          </a:p>
          <a:p>
            <a:r>
              <a:rPr lang="en-US" sz="1700"/>
              <a:t>Goal was to capture Quebec City</a:t>
            </a:r>
          </a:p>
        </p:txBody>
      </p:sp>
      <p:pic>
        <p:nvPicPr>
          <p:cNvPr id="6146" name="Picture 2" descr="Richard Montgomery - Wikipedia">
            <a:extLst>
              <a:ext uri="{FF2B5EF4-FFF2-40B4-BE49-F238E27FC236}">
                <a16:creationId xmlns:a16="http://schemas.microsoft.com/office/drawing/2014/main" id="{8DE98E32-F37D-780A-ECBF-4D57AD1D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2005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ontreal campaign - Wikipedia">
            <a:extLst>
              <a:ext uri="{FF2B5EF4-FFF2-40B4-BE49-F238E27FC236}">
                <a16:creationId xmlns:a16="http://schemas.microsoft.com/office/drawing/2014/main" id="{E55848DD-3185-A38F-F31A-385B00BE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r="945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Early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Montgomery successfully captured Montreal</a:t>
            </a:r>
          </a:p>
          <a:p>
            <a:r>
              <a:rPr lang="en-US" sz="1700"/>
              <a:t>Arnold continued toward Quebec</a:t>
            </a:r>
          </a:p>
          <a:p>
            <a:r>
              <a:rPr lang="en-US" sz="1700"/>
              <a:t>Canada could have joined the American cause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Major Logistical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Departure delayed due to pay problems</a:t>
            </a:r>
          </a:p>
          <a:p>
            <a:r>
              <a:rPr lang="en-US" sz="1700"/>
              <a:t>Maps were inaccurate</a:t>
            </a:r>
          </a:p>
          <a:p>
            <a:r>
              <a:rPr lang="en-US" sz="1700"/>
              <a:t>Journey took much longer than expected</a:t>
            </a:r>
          </a:p>
        </p:txBody>
      </p:sp>
      <p:pic>
        <p:nvPicPr>
          <p:cNvPr id="15" name="Picture 14" descr="Six pins pointed on several spots on a road map">
            <a:extLst>
              <a:ext uri="{FF2B5EF4-FFF2-40B4-BE49-F238E27FC236}">
                <a16:creationId xmlns:a16="http://schemas.microsoft.com/office/drawing/2014/main" id="{B6D0AB6F-D77A-9A1E-2B5F-80D54A76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60" r="30089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378</Words>
  <Application>Microsoft Macintosh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Benedict Arnold and the Near Conquest of Canada</vt:lpstr>
      <vt:lpstr>What Is a Sub-Plot?</vt:lpstr>
      <vt:lpstr>Benedict Arnold Before Betrayal</vt:lpstr>
      <vt:lpstr>Why Invade Canada?</vt:lpstr>
      <vt:lpstr>Weak British Defenses</vt:lpstr>
      <vt:lpstr>Washington Approves the Mission</vt:lpstr>
      <vt:lpstr>The Two-Pronged Attack</vt:lpstr>
      <vt:lpstr>Early Success</vt:lpstr>
      <vt:lpstr>Major Logistical Problems</vt:lpstr>
      <vt:lpstr>Sabotage and Disaster</vt:lpstr>
      <vt:lpstr>More Hardships</vt:lpstr>
      <vt:lpstr>Reaching Canada</vt:lpstr>
      <vt:lpstr>British Prepared</vt:lpstr>
      <vt:lpstr>Attack on Quebec</vt:lpstr>
      <vt:lpstr>Disaster at Quebec</vt:lpstr>
      <vt:lpstr>Holding On</vt:lpstr>
      <vt:lpstr>A Failed Siege</vt:lpstr>
      <vt:lpstr>Retreat from Canada</vt:lpstr>
      <vt:lpstr>Growing Disenchantment</vt:lpstr>
      <vt:lpstr>Why This Sub-Plot Matters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2</cp:revision>
  <dcterms:created xsi:type="dcterms:W3CDTF">2013-01-27T09:14:16Z</dcterms:created>
  <dcterms:modified xsi:type="dcterms:W3CDTF">2025-12-30T15:08:54Z</dcterms:modified>
  <cp:category/>
</cp:coreProperties>
</file>