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3" d="100"/>
          <a:sy n="113"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DE921C-963A-40D3-9DB7-0CEAB8DFD00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BAED7-76BE-4539-B731-713A81577F2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B1-346B-4870-A54F-6F4971C75DA2}"/>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BC7B1-647A-4CD8-8BD4-182394BD26A8}"/>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F085B5-90D7-46CC-B6E9-10B1B9ED4AC4}"/>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1DB19-1FF0-438B-9EC5-3409922E179D}"/>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E5BB3-414A-4AEB-803B-C0F03E13AB06}"/>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8" name="Footer Placeholder 7">
            <a:extLst>
              <a:ext uri="{FF2B5EF4-FFF2-40B4-BE49-F238E27FC236}">
                <a16:creationId xmlns:a16="http://schemas.microsoft.com/office/drawing/2014/main"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D8BC37-89C7-42DD-A131-20FF9708A8DD}"/>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4" name="Footer Placeholder 3">
            <a:extLst>
              <a:ext uri="{FF2B5EF4-FFF2-40B4-BE49-F238E27FC236}">
                <a16:creationId xmlns:a16="http://schemas.microsoft.com/office/drawing/2014/main"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D7A1C-7AF1-41A4-8155-E1EA88F10171}"/>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3" name="Footer Placeholder 2">
            <a:extLst>
              <a:ext uri="{FF2B5EF4-FFF2-40B4-BE49-F238E27FC236}">
                <a16:creationId xmlns:a16="http://schemas.microsoft.com/office/drawing/2014/main"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95B480-3694-416E-8A2D-C84FCAE2E6C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A659D-2EA5-4499-BC36-3CFCA717EE0C}"/>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arnaboutamerica.com/american-history/revolutionary-war/causes-of-the-revolutionary-war/stamp-act"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learnaboutamerica.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a16="http://schemas.microsoft.com/office/drawing/2014/main"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B0F4CC5-B068-471B-944D-D5BA69504D6A}"/>
              </a:ext>
            </a:extLst>
          </p:cNvPr>
          <p:cNvSpPr/>
          <p:nvPr/>
        </p:nvSpPr>
        <p:spPr>
          <a:xfrm>
            <a:off x="6318252" y="3807038"/>
            <a:ext cx="5459764" cy="2246769"/>
          </a:xfrm>
          <a:prstGeom prst="rect">
            <a:avLst/>
          </a:prstGeom>
        </p:spPr>
        <p:txBody>
          <a:bodyPr wrap="none">
            <a:spAutoFit/>
          </a:bodyPr>
          <a:lstStyle/>
          <a:p>
            <a:r>
              <a:rPr lang="en-US" sz="3200" dirty="0"/>
              <a:t>The American Revolution Series</a:t>
            </a:r>
          </a:p>
          <a:p>
            <a:endParaRPr lang="en-US" dirty="0"/>
          </a:p>
          <a:p>
            <a:pPr algn="ctr"/>
            <a:r>
              <a:rPr lang="en-US" dirty="0"/>
              <a:t>Causes: </a:t>
            </a:r>
          </a:p>
          <a:p>
            <a:pPr algn="ctr"/>
            <a:r>
              <a:rPr lang="en-US" dirty="0"/>
              <a:t>The Stamp Act and No Taxation without Representation</a:t>
            </a:r>
          </a:p>
          <a:p>
            <a:endParaRPr lang="en-US" dirty="0"/>
          </a:p>
          <a:p>
            <a:endParaRPr lang="en-US" dirty="0"/>
          </a:p>
          <a:p>
            <a:endParaRPr lang="en-US" dirty="0"/>
          </a:p>
        </p:txBody>
      </p:sp>
      <p:pic>
        <p:nvPicPr>
          <p:cNvPr id="15364" name="Picture 4" descr="https://www.mrnussbaum.com/wp-content/themes/game_v2/dist/assets/images/main_logo.png">
            <a:extLst>
              <a:ext uri="{FF2B5EF4-FFF2-40B4-BE49-F238E27FC236}">
                <a16:creationId xmlns:a16="http://schemas.microsoft.com/office/drawing/2014/main"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rn About America">
            <a:extLst>
              <a:ext uri="{FF2B5EF4-FFF2-40B4-BE49-F238E27FC236}">
                <a16:creationId xmlns:a16="http://schemas.microsoft.com/office/drawing/2014/main" id="{6330CE27-6E80-89DD-7D85-436550EFE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48" y="1511170"/>
            <a:ext cx="2701572" cy="215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axes">
            <a:extLst>
              <a:ext uri="{FF2B5EF4-FFF2-40B4-BE49-F238E27FC236}">
                <a16:creationId xmlns:a16="http://schemas.microsoft.com/office/drawing/2014/main" id="{C7EF00D2-A84B-4440-9F5E-6C6979E98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4686"/>
            <a:ext cx="762000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3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4262229" y="317407"/>
            <a:ext cx="3899453" cy="769441"/>
          </a:xfrm>
          <a:prstGeom prst="rect">
            <a:avLst/>
          </a:prstGeom>
          <a:noFill/>
        </p:spPr>
        <p:txBody>
          <a:bodyPr wrap="square" rtlCol="0">
            <a:spAutoFit/>
          </a:bodyPr>
          <a:lstStyle/>
          <a:p>
            <a:r>
              <a:rPr lang="en-US" sz="4400" dirty="0"/>
              <a:t>What are taxes?</a:t>
            </a:r>
          </a:p>
        </p:txBody>
      </p:sp>
      <p:sp>
        <p:nvSpPr>
          <p:cNvPr id="6" name="Rectangle 5">
            <a:extLst>
              <a:ext uri="{FF2B5EF4-FFF2-40B4-BE49-F238E27FC236}">
                <a16:creationId xmlns:a16="http://schemas.microsoft.com/office/drawing/2014/main" id="{CC67C221-31AE-41BA-ACA8-7A775F7E551D}"/>
              </a:ext>
            </a:extLst>
          </p:cNvPr>
          <p:cNvSpPr/>
          <p:nvPr/>
        </p:nvSpPr>
        <p:spPr>
          <a:xfrm>
            <a:off x="1273593" y="5069368"/>
            <a:ext cx="10202789" cy="1077218"/>
          </a:xfrm>
          <a:prstGeom prst="rect">
            <a:avLst/>
          </a:prstGeom>
        </p:spPr>
        <p:txBody>
          <a:bodyPr wrap="square">
            <a:spAutoFit/>
          </a:bodyPr>
          <a:lstStyle/>
          <a:p>
            <a:pPr algn="ctr"/>
            <a:r>
              <a:rPr lang="en-US" sz="3200" dirty="0"/>
              <a:t>Taxes are fees paid by individuals or companies to a government for buying a product or for conducting business.</a:t>
            </a:r>
          </a:p>
        </p:txBody>
      </p:sp>
      <p:pic>
        <p:nvPicPr>
          <p:cNvPr id="10248" name="Picture 8" descr="Image result for uncle Sam">
            <a:extLst>
              <a:ext uri="{FF2B5EF4-FFF2-40B4-BE49-F238E27FC236}">
                <a16:creationId xmlns:a16="http://schemas.microsoft.com/office/drawing/2014/main" id="{048A7B36-9FB6-43C0-8E4A-7D93745E5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177" y="1398685"/>
            <a:ext cx="6717692" cy="335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8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C0F53-9D92-415C-A6C0-FC28D9EF43B3}"/>
              </a:ext>
            </a:extLst>
          </p:cNvPr>
          <p:cNvSpPr txBox="1"/>
          <p:nvPr/>
        </p:nvSpPr>
        <p:spPr>
          <a:xfrm>
            <a:off x="1918252" y="370416"/>
            <a:ext cx="8355496" cy="6924973"/>
          </a:xfrm>
          <a:prstGeom prst="rect">
            <a:avLst/>
          </a:prstGeom>
          <a:noFill/>
        </p:spPr>
        <p:txBody>
          <a:bodyPr wrap="square" rtlCol="0">
            <a:spAutoFit/>
          </a:bodyPr>
          <a:lstStyle/>
          <a:p>
            <a:r>
              <a:rPr lang="en-US" sz="6000" dirty="0"/>
              <a:t>      </a:t>
            </a:r>
          </a:p>
          <a:p>
            <a:pPr algn="ctr"/>
            <a:r>
              <a:rPr lang="en-US" sz="4800" dirty="0"/>
              <a:t>Taxes have existed since the start of American history.</a:t>
            </a:r>
          </a:p>
          <a:p>
            <a:pPr algn="ctr"/>
            <a:endParaRPr lang="en-US" sz="4800" dirty="0"/>
          </a:p>
          <a:p>
            <a:pPr algn="ctr"/>
            <a:r>
              <a:rPr lang="en-US" sz="4800" dirty="0"/>
              <a:t>Current taxes:</a:t>
            </a:r>
          </a:p>
          <a:p>
            <a:pPr marL="685800" indent="-685800">
              <a:buFont typeface="Arial" panose="020B0604020202020204" pitchFamily="34" charset="0"/>
              <a:buChar char="•"/>
            </a:pPr>
            <a:r>
              <a:rPr lang="en-US" sz="2400" dirty="0"/>
              <a:t>Income tax</a:t>
            </a:r>
          </a:p>
          <a:p>
            <a:pPr marL="685800" indent="-685800">
              <a:buFont typeface="Arial" panose="020B0604020202020204" pitchFamily="34" charset="0"/>
              <a:buChar char="•"/>
            </a:pPr>
            <a:r>
              <a:rPr lang="en-US" sz="2400" dirty="0"/>
              <a:t>Real estate tax</a:t>
            </a:r>
          </a:p>
          <a:p>
            <a:pPr marL="685800" indent="-685800">
              <a:buFont typeface="Arial" panose="020B0604020202020204" pitchFamily="34" charset="0"/>
              <a:buChar char="•"/>
            </a:pPr>
            <a:r>
              <a:rPr lang="en-US" sz="2400" dirty="0"/>
              <a:t>Personal Property tax (in Virginia)</a:t>
            </a:r>
          </a:p>
          <a:p>
            <a:pPr marL="685800" indent="-685800">
              <a:buFont typeface="Arial" panose="020B0604020202020204" pitchFamily="34" charset="0"/>
              <a:buChar char="•"/>
            </a:pPr>
            <a:r>
              <a:rPr lang="en-US" sz="2400" dirty="0"/>
              <a:t>Sales tax</a:t>
            </a:r>
          </a:p>
          <a:p>
            <a:pPr marL="685800" indent="-685800">
              <a:buFont typeface="Arial" panose="020B0604020202020204" pitchFamily="34" charset="0"/>
              <a:buChar char="•"/>
            </a:pPr>
            <a:r>
              <a:rPr lang="en-US" sz="2400" dirty="0"/>
              <a:t>Many others</a:t>
            </a:r>
          </a:p>
          <a:p>
            <a:endParaRPr lang="en-US" sz="2400" dirty="0"/>
          </a:p>
          <a:p>
            <a:pPr marL="685800" indent="-685800">
              <a:buFont typeface="Arial" panose="020B0604020202020204" pitchFamily="34" charset="0"/>
              <a:buChar char="•"/>
            </a:pPr>
            <a:endParaRPr lang="en-US" sz="4800" dirty="0"/>
          </a:p>
        </p:txBody>
      </p:sp>
      <p:sp>
        <p:nvSpPr>
          <p:cNvPr id="3" name="TextBox 2">
            <a:extLst>
              <a:ext uri="{FF2B5EF4-FFF2-40B4-BE49-F238E27FC236}">
                <a16:creationId xmlns:a16="http://schemas.microsoft.com/office/drawing/2014/main" id="{C3CFC2C5-8E64-4848-8E80-D53B2A78B794}"/>
              </a:ext>
            </a:extLst>
          </p:cNvPr>
          <p:cNvSpPr txBox="1"/>
          <p:nvPr/>
        </p:nvSpPr>
        <p:spPr>
          <a:xfrm>
            <a:off x="5454925" y="251146"/>
            <a:ext cx="3899453" cy="769441"/>
          </a:xfrm>
          <a:prstGeom prst="rect">
            <a:avLst/>
          </a:prstGeom>
          <a:noFill/>
        </p:spPr>
        <p:txBody>
          <a:bodyPr wrap="square" rtlCol="0">
            <a:spAutoFit/>
          </a:bodyPr>
          <a:lstStyle/>
          <a:p>
            <a:r>
              <a:rPr lang="en-US" sz="4400" dirty="0"/>
              <a:t>Taxes</a:t>
            </a:r>
          </a:p>
        </p:txBody>
      </p:sp>
    </p:spTree>
    <p:extLst>
      <p:ext uri="{BB962C8B-B14F-4D97-AF65-F5344CB8AC3E}">
        <p14:creationId xmlns:p14="http://schemas.microsoft.com/office/powerpoint/2010/main" val="257478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C0F53-9D92-415C-A6C0-FC28D9EF43B3}"/>
              </a:ext>
            </a:extLst>
          </p:cNvPr>
          <p:cNvSpPr txBox="1"/>
          <p:nvPr/>
        </p:nvSpPr>
        <p:spPr>
          <a:xfrm>
            <a:off x="5454925" y="635867"/>
            <a:ext cx="6246745" cy="5816977"/>
          </a:xfrm>
          <a:prstGeom prst="rect">
            <a:avLst/>
          </a:prstGeom>
          <a:noFill/>
        </p:spPr>
        <p:txBody>
          <a:bodyPr wrap="square" rtlCol="0">
            <a:spAutoFit/>
          </a:bodyPr>
          <a:lstStyle/>
          <a:p>
            <a:r>
              <a:rPr lang="en-US" sz="6000" dirty="0"/>
              <a:t>      </a:t>
            </a:r>
          </a:p>
          <a:p>
            <a:pPr algn="ctr"/>
            <a:r>
              <a:rPr lang="en-US" sz="3600" dirty="0"/>
              <a:t>Today, the government uses tax money collected from citizens for:</a:t>
            </a:r>
          </a:p>
          <a:p>
            <a:pPr algn="ctr"/>
            <a:endParaRPr lang="en-US" sz="3600" dirty="0"/>
          </a:p>
          <a:p>
            <a:pPr marL="685800" indent="-685800">
              <a:buFont typeface="Arial" panose="020B0604020202020204" pitchFamily="34" charset="0"/>
              <a:buChar char="•"/>
            </a:pPr>
            <a:r>
              <a:rPr lang="en-US" sz="2400" dirty="0"/>
              <a:t>Schools</a:t>
            </a:r>
          </a:p>
          <a:p>
            <a:pPr marL="685800" indent="-685800">
              <a:buFont typeface="Arial" panose="020B0604020202020204" pitchFamily="34" charset="0"/>
              <a:buChar char="•"/>
            </a:pPr>
            <a:r>
              <a:rPr lang="en-US" sz="2400" dirty="0"/>
              <a:t>Maintaining Roads and Highways</a:t>
            </a:r>
          </a:p>
          <a:p>
            <a:pPr marL="685800" indent="-685800">
              <a:buFont typeface="Arial" panose="020B0604020202020204" pitchFamily="34" charset="0"/>
              <a:buChar char="•"/>
            </a:pPr>
            <a:r>
              <a:rPr lang="en-US" sz="2400" dirty="0"/>
              <a:t>For Government Services</a:t>
            </a:r>
          </a:p>
          <a:p>
            <a:pPr marL="685800" indent="-685800">
              <a:buFont typeface="Arial" panose="020B0604020202020204" pitchFamily="34" charset="0"/>
              <a:buChar char="•"/>
            </a:pPr>
            <a:r>
              <a:rPr lang="en-US" sz="2400" dirty="0"/>
              <a:t>Health Care Programs</a:t>
            </a:r>
          </a:p>
          <a:p>
            <a:endParaRPr lang="en-US" sz="2400" dirty="0"/>
          </a:p>
          <a:p>
            <a:pPr marL="685800" indent="-685800">
              <a:buFont typeface="Arial" panose="020B0604020202020204" pitchFamily="34" charset="0"/>
              <a:buChar char="•"/>
            </a:pPr>
            <a:endParaRPr lang="en-US" sz="4800" dirty="0"/>
          </a:p>
        </p:txBody>
      </p:sp>
      <p:sp>
        <p:nvSpPr>
          <p:cNvPr id="3" name="TextBox 2">
            <a:extLst>
              <a:ext uri="{FF2B5EF4-FFF2-40B4-BE49-F238E27FC236}">
                <a16:creationId xmlns:a16="http://schemas.microsoft.com/office/drawing/2014/main" id="{C3CFC2C5-8E64-4848-8E80-D53B2A78B794}"/>
              </a:ext>
            </a:extLst>
          </p:cNvPr>
          <p:cNvSpPr txBox="1"/>
          <p:nvPr/>
        </p:nvSpPr>
        <p:spPr>
          <a:xfrm>
            <a:off x="5454925" y="251146"/>
            <a:ext cx="3899453" cy="769441"/>
          </a:xfrm>
          <a:prstGeom prst="rect">
            <a:avLst/>
          </a:prstGeom>
          <a:noFill/>
        </p:spPr>
        <p:txBody>
          <a:bodyPr wrap="square" rtlCol="0">
            <a:spAutoFit/>
          </a:bodyPr>
          <a:lstStyle/>
          <a:p>
            <a:r>
              <a:rPr lang="en-US" sz="4400" dirty="0"/>
              <a:t>Taxes</a:t>
            </a:r>
          </a:p>
        </p:txBody>
      </p:sp>
      <p:pic>
        <p:nvPicPr>
          <p:cNvPr id="8194" name="Picture 2" descr="Image result for school">
            <a:extLst>
              <a:ext uri="{FF2B5EF4-FFF2-40B4-BE49-F238E27FC236}">
                <a16:creationId xmlns:a16="http://schemas.microsoft.com/office/drawing/2014/main" id="{15F3773F-ED07-4592-863B-98053152E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87" y="1709701"/>
            <a:ext cx="4745280" cy="311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4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C0F53-9D92-415C-A6C0-FC28D9EF43B3}"/>
              </a:ext>
            </a:extLst>
          </p:cNvPr>
          <p:cNvSpPr txBox="1"/>
          <p:nvPr/>
        </p:nvSpPr>
        <p:spPr>
          <a:xfrm>
            <a:off x="1719470" y="1139042"/>
            <a:ext cx="8355496" cy="5016758"/>
          </a:xfrm>
          <a:prstGeom prst="rect">
            <a:avLst/>
          </a:prstGeom>
          <a:noFill/>
        </p:spPr>
        <p:txBody>
          <a:bodyPr wrap="square" rtlCol="0">
            <a:spAutoFit/>
          </a:bodyPr>
          <a:lstStyle/>
          <a:p>
            <a:pPr algn="ctr"/>
            <a:r>
              <a:rPr lang="en-US" sz="4400" dirty="0"/>
              <a:t>  Parliament began issuing taxes against the Americans. </a:t>
            </a:r>
          </a:p>
          <a:p>
            <a:pPr algn="ctr"/>
            <a:endParaRPr lang="en-US" sz="4400" dirty="0"/>
          </a:p>
          <a:p>
            <a:pPr algn="ctr"/>
            <a:r>
              <a:rPr lang="en-US" sz="4400" dirty="0"/>
              <a:t>The most famous was called the </a:t>
            </a:r>
            <a:r>
              <a:rPr lang="en-US" sz="7200" dirty="0"/>
              <a:t>STAMP ACT.   </a:t>
            </a:r>
          </a:p>
          <a:p>
            <a:endParaRPr lang="en-US" sz="2400" dirty="0"/>
          </a:p>
          <a:p>
            <a:pPr marL="685800" indent="-685800">
              <a:buFont typeface="Arial" panose="020B0604020202020204" pitchFamily="34" charset="0"/>
              <a:buChar char="•"/>
            </a:pPr>
            <a:endParaRPr lang="en-US" sz="4800" dirty="0"/>
          </a:p>
        </p:txBody>
      </p:sp>
      <p:sp>
        <p:nvSpPr>
          <p:cNvPr id="3" name="TextBox 2">
            <a:extLst>
              <a:ext uri="{FF2B5EF4-FFF2-40B4-BE49-F238E27FC236}">
                <a16:creationId xmlns:a16="http://schemas.microsoft.com/office/drawing/2014/main" id="{C3CFC2C5-8E64-4848-8E80-D53B2A78B794}"/>
              </a:ext>
            </a:extLst>
          </p:cNvPr>
          <p:cNvSpPr txBox="1"/>
          <p:nvPr/>
        </p:nvSpPr>
        <p:spPr>
          <a:xfrm>
            <a:off x="3536673" y="78868"/>
            <a:ext cx="4388127" cy="769441"/>
          </a:xfrm>
          <a:prstGeom prst="rect">
            <a:avLst/>
          </a:prstGeom>
          <a:noFill/>
        </p:spPr>
        <p:txBody>
          <a:bodyPr wrap="square" rtlCol="0">
            <a:spAutoFit/>
          </a:bodyPr>
          <a:lstStyle/>
          <a:p>
            <a:r>
              <a:rPr lang="en-US" sz="4400" dirty="0"/>
              <a:t>STAMP ACT - 1765</a:t>
            </a:r>
          </a:p>
        </p:txBody>
      </p:sp>
    </p:spTree>
    <p:extLst>
      <p:ext uri="{BB962C8B-B14F-4D97-AF65-F5344CB8AC3E}">
        <p14:creationId xmlns:p14="http://schemas.microsoft.com/office/powerpoint/2010/main" val="232815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C0F53-9D92-415C-A6C0-FC28D9EF43B3}"/>
              </a:ext>
            </a:extLst>
          </p:cNvPr>
          <p:cNvSpPr txBox="1"/>
          <p:nvPr/>
        </p:nvSpPr>
        <p:spPr>
          <a:xfrm>
            <a:off x="3836504" y="1083264"/>
            <a:ext cx="8355496" cy="5970865"/>
          </a:xfrm>
          <a:prstGeom prst="rect">
            <a:avLst/>
          </a:prstGeom>
          <a:noFill/>
        </p:spPr>
        <p:txBody>
          <a:bodyPr wrap="square" rtlCol="0">
            <a:spAutoFit/>
          </a:bodyPr>
          <a:lstStyle/>
          <a:p>
            <a:r>
              <a:rPr lang="en-US" sz="4000" dirty="0"/>
              <a:t>The Stamp Act required Americans to buy a tax “stamp” when they bought printed items such as:</a:t>
            </a:r>
          </a:p>
          <a:p>
            <a:pPr algn="ctr"/>
            <a:endParaRPr lang="en-US" sz="4400" dirty="0"/>
          </a:p>
          <a:p>
            <a:pPr marL="342900" indent="-342900">
              <a:buFont typeface="Arial" panose="020B0604020202020204" pitchFamily="34" charset="0"/>
              <a:buChar char="•"/>
            </a:pPr>
            <a:r>
              <a:rPr lang="en-US" sz="2400" dirty="0"/>
              <a:t>Newspapers</a:t>
            </a:r>
          </a:p>
          <a:p>
            <a:pPr marL="342900" indent="-342900">
              <a:buFont typeface="Arial" panose="020B0604020202020204" pitchFamily="34" charset="0"/>
              <a:buChar char="•"/>
            </a:pPr>
            <a:r>
              <a:rPr lang="en-US" sz="2400" dirty="0"/>
              <a:t>Magazines</a:t>
            </a:r>
          </a:p>
          <a:p>
            <a:pPr marL="342900" indent="-342900">
              <a:buFont typeface="Arial" panose="020B0604020202020204" pitchFamily="34" charset="0"/>
              <a:buChar char="•"/>
            </a:pPr>
            <a:r>
              <a:rPr lang="en-US" sz="2400" dirty="0"/>
              <a:t>Playing Cards</a:t>
            </a:r>
          </a:p>
          <a:p>
            <a:pPr marL="342900" indent="-342900">
              <a:buFont typeface="Arial" panose="020B0604020202020204" pitchFamily="34" charset="0"/>
              <a:buChar char="•"/>
            </a:pPr>
            <a:r>
              <a:rPr lang="en-US" sz="2400" dirty="0"/>
              <a:t>Marriage Licenses</a:t>
            </a:r>
          </a:p>
          <a:p>
            <a:pPr algn="ctr"/>
            <a:endParaRPr lang="en-US" sz="4400" dirty="0"/>
          </a:p>
          <a:p>
            <a:endParaRPr lang="en-US" dirty="0"/>
          </a:p>
          <a:p>
            <a:pPr marL="685800" indent="-685800">
              <a:buFont typeface="Arial" panose="020B0604020202020204" pitchFamily="34" charset="0"/>
              <a:buChar char="•"/>
            </a:pPr>
            <a:endParaRPr lang="en-US" sz="4800" dirty="0"/>
          </a:p>
        </p:txBody>
      </p:sp>
      <p:sp>
        <p:nvSpPr>
          <p:cNvPr id="3" name="TextBox 2">
            <a:extLst>
              <a:ext uri="{FF2B5EF4-FFF2-40B4-BE49-F238E27FC236}">
                <a16:creationId xmlns:a16="http://schemas.microsoft.com/office/drawing/2014/main" id="{C3CFC2C5-8E64-4848-8E80-D53B2A78B794}"/>
              </a:ext>
            </a:extLst>
          </p:cNvPr>
          <p:cNvSpPr txBox="1"/>
          <p:nvPr/>
        </p:nvSpPr>
        <p:spPr>
          <a:xfrm>
            <a:off x="3536673" y="78868"/>
            <a:ext cx="4388127" cy="769441"/>
          </a:xfrm>
          <a:prstGeom prst="rect">
            <a:avLst/>
          </a:prstGeom>
          <a:noFill/>
        </p:spPr>
        <p:txBody>
          <a:bodyPr wrap="square" rtlCol="0">
            <a:spAutoFit/>
          </a:bodyPr>
          <a:lstStyle/>
          <a:p>
            <a:r>
              <a:rPr lang="en-US" sz="4400" dirty="0"/>
              <a:t>STAMP ACT - 1765</a:t>
            </a:r>
          </a:p>
        </p:txBody>
      </p:sp>
      <p:pic>
        <p:nvPicPr>
          <p:cNvPr id="6146" name="Picture 2" descr="Image result for what did the stamp look like in the stamp act">
            <a:extLst>
              <a:ext uri="{FF2B5EF4-FFF2-40B4-BE49-F238E27FC236}">
                <a16:creationId xmlns:a16="http://schemas.microsoft.com/office/drawing/2014/main" id="{FBB24EAA-2F46-4D09-9408-B9AF66448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50" y="1282023"/>
            <a:ext cx="3143363" cy="429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7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1760882" y="144314"/>
            <a:ext cx="9397449" cy="769441"/>
          </a:xfrm>
          <a:prstGeom prst="rect">
            <a:avLst/>
          </a:prstGeom>
          <a:noFill/>
        </p:spPr>
        <p:txBody>
          <a:bodyPr wrap="square" rtlCol="0">
            <a:spAutoFit/>
          </a:bodyPr>
          <a:lstStyle/>
          <a:p>
            <a:r>
              <a:rPr lang="en-US" sz="4400" dirty="0"/>
              <a:t>What was the effect of the Stamp Act? </a:t>
            </a:r>
          </a:p>
        </p:txBody>
      </p:sp>
      <p:pic>
        <p:nvPicPr>
          <p:cNvPr id="5122" name="Picture 2" descr="Image result for stamp act">
            <a:extLst>
              <a:ext uri="{FF2B5EF4-FFF2-40B4-BE49-F238E27FC236}">
                <a16:creationId xmlns:a16="http://schemas.microsoft.com/office/drawing/2014/main" id="{23A253A6-39A0-40B1-967F-4F222886C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41" y="1142172"/>
            <a:ext cx="4806812" cy="3204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5542B4-6C88-4AAB-910C-1F057E021408}"/>
              </a:ext>
            </a:extLst>
          </p:cNvPr>
          <p:cNvSpPr txBox="1"/>
          <p:nvPr/>
        </p:nvSpPr>
        <p:spPr>
          <a:xfrm>
            <a:off x="5234609" y="1142172"/>
            <a:ext cx="668365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Colonists were enraged</a:t>
            </a:r>
          </a:p>
          <a:p>
            <a:pPr marL="285750" indent="-285750">
              <a:buFont typeface="Arial" panose="020B0604020202020204" pitchFamily="34" charset="0"/>
              <a:buChar char="•"/>
            </a:pPr>
            <a:r>
              <a:rPr lang="en-US" sz="3200" dirty="0"/>
              <a:t>The Sons of Liberty formed</a:t>
            </a:r>
          </a:p>
          <a:p>
            <a:pPr marL="285750" indent="-285750">
              <a:buFont typeface="Arial" panose="020B0604020202020204" pitchFamily="34" charset="0"/>
              <a:buChar char="•"/>
            </a:pPr>
            <a:r>
              <a:rPr lang="en-US" sz="3200" dirty="0"/>
              <a:t>“No Taxation without Representation” became a motto</a:t>
            </a:r>
          </a:p>
          <a:p>
            <a:pPr marL="285750" indent="-285750">
              <a:buFont typeface="Arial" panose="020B0604020202020204" pitchFamily="34" charset="0"/>
              <a:buChar char="•"/>
            </a:pPr>
            <a:r>
              <a:rPr lang="en-US" sz="3200" dirty="0"/>
              <a:t>Tax collectors were intimidated and tortured.</a:t>
            </a:r>
          </a:p>
        </p:txBody>
      </p:sp>
    </p:spTree>
    <p:extLst>
      <p:ext uri="{BB962C8B-B14F-4D97-AF65-F5344CB8AC3E}">
        <p14:creationId xmlns:p14="http://schemas.microsoft.com/office/powerpoint/2010/main" val="266764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2264465" y="117809"/>
            <a:ext cx="9397449" cy="769441"/>
          </a:xfrm>
          <a:prstGeom prst="rect">
            <a:avLst/>
          </a:prstGeom>
          <a:noFill/>
        </p:spPr>
        <p:txBody>
          <a:bodyPr wrap="square" rtlCol="0">
            <a:spAutoFit/>
          </a:bodyPr>
          <a:lstStyle/>
          <a:p>
            <a:r>
              <a:rPr lang="en-US" sz="4400" dirty="0"/>
              <a:t>Who were the Sons of Liberty?</a:t>
            </a:r>
          </a:p>
        </p:txBody>
      </p:sp>
      <p:pic>
        <p:nvPicPr>
          <p:cNvPr id="11266" name="Picture 2" descr="Image result for sons of liberty">
            <a:extLst>
              <a:ext uri="{FF2B5EF4-FFF2-40B4-BE49-F238E27FC236}">
                <a16:creationId xmlns:a16="http://schemas.microsoft.com/office/drawing/2014/main" id="{7BED6068-CBDF-48B5-BC9C-F39206A09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428" y="1009650"/>
            <a:ext cx="5905500" cy="3324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510B83-EC5D-4026-BD2D-77CE7E21D393}"/>
              </a:ext>
            </a:extLst>
          </p:cNvPr>
          <p:cNvSpPr txBox="1"/>
          <p:nvPr/>
        </p:nvSpPr>
        <p:spPr>
          <a:xfrm>
            <a:off x="278296" y="4638260"/>
            <a:ext cx="11569147" cy="1384995"/>
          </a:xfrm>
          <a:prstGeom prst="rect">
            <a:avLst/>
          </a:prstGeom>
          <a:noFill/>
        </p:spPr>
        <p:txBody>
          <a:bodyPr wrap="square" rtlCol="0">
            <a:spAutoFit/>
          </a:bodyPr>
          <a:lstStyle/>
          <a:p>
            <a:pPr algn="ctr"/>
            <a:r>
              <a:rPr lang="en-US" sz="2800" dirty="0"/>
              <a:t>The Sons of Liberty were a group of men in Boston and New York who used the threat of intimidation and violence to protect the rights of Americans against the laws and taxes issued by Parliament. </a:t>
            </a:r>
          </a:p>
        </p:txBody>
      </p:sp>
    </p:spTree>
    <p:extLst>
      <p:ext uri="{BB962C8B-B14F-4D97-AF65-F5344CB8AC3E}">
        <p14:creationId xmlns:p14="http://schemas.microsoft.com/office/powerpoint/2010/main" val="168335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1562100" y="111470"/>
            <a:ext cx="9091010" cy="1446550"/>
          </a:xfrm>
          <a:prstGeom prst="rect">
            <a:avLst/>
          </a:prstGeom>
          <a:noFill/>
        </p:spPr>
        <p:txBody>
          <a:bodyPr wrap="square" rtlCol="0">
            <a:spAutoFit/>
          </a:bodyPr>
          <a:lstStyle/>
          <a:p>
            <a:pPr algn="ctr"/>
            <a:r>
              <a:rPr lang="en-US" sz="4400" dirty="0"/>
              <a:t>What was NO Taxation Without Representation?</a:t>
            </a:r>
          </a:p>
        </p:txBody>
      </p:sp>
      <p:sp>
        <p:nvSpPr>
          <p:cNvPr id="2" name="TextBox 1">
            <a:extLst>
              <a:ext uri="{FF2B5EF4-FFF2-40B4-BE49-F238E27FC236}">
                <a16:creationId xmlns:a16="http://schemas.microsoft.com/office/drawing/2014/main" id="{40510B83-EC5D-4026-BD2D-77CE7E21D393}"/>
              </a:ext>
            </a:extLst>
          </p:cNvPr>
          <p:cNvSpPr txBox="1"/>
          <p:nvPr/>
        </p:nvSpPr>
        <p:spPr>
          <a:xfrm>
            <a:off x="323031" y="5299980"/>
            <a:ext cx="11569147" cy="1384995"/>
          </a:xfrm>
          <a:prstGeom prst="rect">
            <a:avLst/>
          </a:prstGeom>
          <a:noFill/>
        </p:spPr>
        <p:txBody>
          <a:bodyPr wrap="square" rtlCol="0">
            <a:spAutoFit/>
          </a:bodyPr>
          <a:lstStyle/>
          <a:p>
            <a:pPr algn="ctr"/>
            <a:r>
              <a:rPr lang="en-US" sz="2800" dirty="0"/>
              <a:t>Because Americans were NOT represented in Parliament, the stamp tax was forced upon them without their consent. Without representation in Parliament, many refused to pay the tax because it wasn’t fair. </a:t>
            </a:r>
          </a:p>
        </p:txBody>
      </p:sp>
      <p:pic>
        <p:nvPicPr>
          <p:cNvPr id="12290" name="Picture 2" descr="Image result for taxation without representation">
            <a:extLst>
              <a:ext uri="{FF2B5EF4-FFF2-40B4-BE49-F238E27FC236}">
                <a16:creationId xmlns:a16="http://schemas.microsoft.com/office/drawing/2014/main" id="{F98FC713-8A57-44A4-995A-C9080C337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174" y="1558020"/>
            <a:ext cx="5294244" cy="350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13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1562100" y="111470"/>
            <a:ext cx="9091010" cy="769441"/>
          </a:xfrm>
          <a:prstGeom prst="rect">
            <a:avLst/>
          </a:prstGeom>
          <a:noFill/>
        </p:spPr>
        <p:txBody>
          <a:bodyPr wrap="square" rtlCol="0">
            <a:spAutoFit/>
          </a:bodyPr>
          <a:lstStyle/>
          <a:p>
            <a:pPr algn="ctr"/>
            <a:r>
              <a:rPr lang="en-US" sz="4400" dirty="0"/>
              <a:t>Tarring and Feathering</a:t>
            </a:r>
          </a:p>
        </p:txBody>
      </p:sp>
      <p:sp>
        <p:nvSpPr>
          <p:cNvPr id="2" name="TextBox 1">
            <a:extLst>
              <a:ext uri="{FF2B5EF4-FFF2-40B4-BE49-F238E27FC236}">
                <a16:creationId xmlns:a16="http://schemas.microsoft.com/office/drawing/2014/main" id="{40510B83-EC5D-4026-BD2D-77CE7E21D393}"/>
              </a:ext>
            </a:extLst>
          </p:cNvPr>
          <p:cNvSpPr txBox="1"/>
          <p:nvPr/>
        </p:nvSpPr>
        <p:spPr>
          <a:xfrm>
            <a:off x="323029" y="5020969"/>
            <a:ext cx="11569147" cy="1384995"/>
          </a:xfrm>
          <a:prstGeom prst="rect">
            <a:avLst/>
          </a:prstGeom>
          <a:noFill/>
        </p:spPr>
        <p:txBody>
          <a:bodyPr wrap="square" rtlCol="0">
            <a:spAutoFit/>
          </a:bodyPr>
          <a:lstStyle/>
          <a:p>
            <a:pPr algn="ctr"/>
            <a:r>
              <a:rPr lang="en-US" sz="2800" dirty="0"/>
              <a:t>In Boston, the Sons of Liberty used violence to intimidate British tax collectors. Some were tarred and feathered, which wasn’t deadly, but extremely painful and embarrassing.</a:t>
            </a:r>
          </a:p>
        </p:txBody>
      </p:sp>
      <p:pic>
        <p:nvPicPr>
          <p:cNvPr id="13314" name="Picture 2" descr="Image result for tarring and feathering of tax collectors">
            <a:extLst>
              <a:ext uri="{FF2B5EF4-FFF2-40B4-BE49-F238E27FC236}">
                <a16:creationId xmlns:a16="http://schemas.microsoft.com/office/drawing/2014/main" id="{B03E0824-4B42-4E6E-B478-9BFDE18C8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008" y="880911"/>
            <a:ext cx="5527191" cy="414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4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F5CB-B443-E5C4-8ECA-9ED145FC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1C7C-6206-9D72-1C9A-4F00086FCAD7}"/>
              </a:ext>
            </a:extLst>
          </p:cNvPr>
          <p:cNvSpPr>
            <a:spLocks noGrp="1"/>
          </p:cNvSpPr>
          <p:nvPr>
            <p:ph type="title"/>
          </p:nvPr>
        </p:nvSpPr>
        <p:spPr>
          <a:xfrm>
            <a:off x="3404754" y="311854"/>
            <a:ext cx="6172200" cy="857250"/>
          </a:xfrm>
        </p:spPr>
        <p:txBody>
          <a:bodyPr>
            <a:normAutofit/>
          </a:bodyPr>
          <a:lstStyle/>
          <a:p>
            <a:r>
              <a:rPr lang="en-US" sz="4950" dirty="0" err="1">
                <a:latin typeface="Aldhabi" panose="01000000000000000000" pitchFamily="2" charset="-78"/>
                <a:cs typeface="Aldhabi" panose="01000000000000000000" pitchFamily="2" charset="-78"/>
              </a:rPr>
              <a:t>LearnAboutAmerica.com</a:t>
            </a:r>
            <a:endParaRPr lang="en-US" sz="4950" dirty="0">
              <a:latin typeface="Aldhabi" panose="01000000000000000000" pitchFamily="2" charset="-78"/>
              <a:cs typeface="Aldhabi" panose="01000000000000000000"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9718DD3-CB30-E07B-AC60-BA741A31C5A7}"/>
              </a:ext>
            </a:extLst>
          </p:cNvPr>
          <p:cNvPicPr>
            <a:picLocks noChangeAspect="1"/>
          </p:cNvPicPr>
          <p:nvPr/>
        </p:nvPicPr>
        <p:blipFill>
          <a:blip r:embed="rId2"/>
          <a:stretch>
            <a:fillRect/>
          </a:stretch>
        </p:blipFill>
        <p:spPr>
          <a:xfrm>
            <a:off x="1787670" y="187332"/>
            <a:ext cx="1232621" cy="981772"/>
          </a:xfrm>
          <a:prstGeom prst="rect">
            <a:avLst/>
          </a:prstGeom>
        </p:spPr>
      </p:pic>
      <p:sp>
        <p:nvSpPr>
          <p:cNvPr id="3" name="Content Placeholder 2">
            <a:extLst>
              <a:ext uri="{FF2B5EF4-FFF2-40B4-BE49-F238E27FC236}">
                <a16:creationId xmlns:a16="http://schemas.microsoft.com/office/drawing/2014/main" id="{A5D92462-04E8-5DC0-FB8D-4B1F16BB005A}"/>
              </a:ext>
            </a:extLst>
          </p:cNvPr>
          <p:cNvSpPr>
            <a:spLocks noGrp="1"/>
          </p:cNvSpPr>
          <p:nvPr>
            <p:ph idx="1"/>
          </p:nvPr>
        </p:nvSpPr>
        <p:spPr/>
        <p:txBody>
          <a:bodyPr>
            <a:normAutofit/>
          </a:bodyPr>
          <a:lstStyle/>
          <a:p>
            <a:pPr marL="0" indent="0">
              <a:buNone/>
            </a:pPr>
            <a:r>
              <a:rPr lang="en-US" dirty="0"/>
              <a:t>*For our presentations, lesson plans, articles,  printables, interactives, stories, and games related to the Stamp Act, please visit:</a:t>
            </a:r>
          </a:p>
          <a:p>
            <a:pPr marL="0" indent="0">
              <a:buNone/>
            </a:pPr>
            <a:r>
              <a:rPr lang="en-US" dirty="0">
                <a:hlinkClick r:id="rId3"/>
              </a:rPr>
              <a:t>https://learnaboutamerica.com/american-history/revolutionary-war/causes-of-the-revolutionary-war/stamp-act</a:t>
            </a:r>
            <a:endParaRPr lang="en-US" dirty="0"/>
          </a:p>
          <a:p>
            <a:pPr marL="0" indent="0">
              <a:buNone/>
            </a:pPr>
            <a:endParaRPr lang="en-US" dirty="0"/>
          </a:p>
          <a:p>
            <a:pPr marL="0" indent="0">
              <a:buNone/>
            </a:pPr>
            <a:r>
              <a:rPr lang="en-US" dirty="0"/>
              <a:t>* For the greatest American History website for teachers, parents, and students, visit:</a:t>
            </a:r>
          </a:p>
          <a:p>
            <a:pPr marL="0" indent="0">
              <a:buNone/>
            </a:pPr>
            <a:r>
              <a:rPr lang="en-US" dirty="0">
                <a:hlinkClick r:id="rId4"/>
              </a:rPr>
              <a:t>https://learnaboutamerica.com</a:t>
            </a:r>
            <a:endParaRPr lang="en-US" dirty="0"/>
          </a:p>
        </p:txBody>
      </p:sp>
    </p:spTree>
    <p:extLst>
      <p:ext uri="{BB962C8B-B14F-4D97-AF65-F5344CB8AC3E}">
        <p14:creationId xmlns:p14="http://schemas.microsoft.com/office/powerpoint/2010/main" val="30042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1562100" y="111470"/>
            <a:ext cx="9091010" cy="769441"/>
          </a:xfrm>
          <a:prstGeom prst="rect">
            <a:avLst/>
          </a:prstGeom>
          <a:noFill/>
        </p:spPr>
        <p:txBody>
          <a:bodyPr wrap="square" rtlCol="0">
            <a:spAutoFit/>
          </a:bodyPr>
          <a:lstStyle/>
          <a:p>
            <a:pPr algn="ctr"/>
            <a:r>
              <a:rPr lang="en-US" sz="4400" dirty="0"/>
              <a:t>What did Parliament do? </a:t>
            </a:r>
          </a:p>
        </p:txBody>
      </p:sp>
      <p:sp>
        <p:nvSpPr>
          <p:cNvPr id="2" name="TextBox 1">
            <a:extLst>
              <a:ext uri="{FF2B5EF4-FFF2-40B4-BE49-F238E27FC236}">
                <a16:creationId xmlns:a16="http://schemas.microsoft.com/office/drawing/2014/main" id="{40510B83-EC5D-4026-BD2D-77CE7E21D393}"/>
              </a:ext>
            </a:extLst>
          </p:cNvPr>
          <p:cNvSpPr txBox="1"/>
          <p:nvPr/>
        </p:nvSpPr>
        <p:spPr>
          <a:xfrm>
            <a:off x="311426" y="4808934"/>
            <a:ext cx="11569147" cy="1384995"/>
          </a:xfrm>
          <a:prstGeom prst="rect">
            <a:avLst/>
          </a:prstGeom>
          <a:noFill/>
        </p:spPr>
        <p:txBody>
          <a:bodyPr wrap="square" rtlCol="0">
            <a:spAutoFit/>
          </a:bodyPr>
          <a:lstStyle/>
          <a:p>
            <a:pPr algn="ctr"/>
            <a:r>
              <a:rPr lang="en-US" sz="2800" dirty="0"/>
              <a:t>Boston was in chaos. Parliament failed to foresee such problems. As a result, it repealed (took away) the Stamp Act and issued the Declaratory Act, which reaffirmed its right to issue any law or tax in America.  </a:t>
            </a:r>
          </a:p>
        </p:txBody>
      </p:sp>
      <p:pic>
        <p:nvPicPr>
          <p:cNvPr id="14338" name="Picture 2" descr="Image result for declaratory act of 1766">
            <a:extLst>
              <a:ext uri="{FF2B5EF4-FFF2-40B4-BE49-F238E27FC236}">
                <a16:creationId xmlns:a16="http://schemas.microsoft.com/office/drawing/2014/main" id="{B073BAF1-B39C-4102-905B-C70968E46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170" y="1004888"/>
            <a:ext cx="4831660" cy="343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1562100" y="111470"/>
            <a:ext cx="9091010" cy="769441"/>
          </a:xfrm>
          <a:prstGeom prst="rect">
            <a:avLst/>
          </a:prstGeom>
          <a:noFill/>
        </p:spPr>
        <p:txBody>
          <a:bodyPr wrap="square" rtlCol="0">
            <a:spAutoFit/>
          </a:bodyPr>
          <a:lstStyle/>
          <a:p>
            <a:pPr algn="ctr"/>
            <a:r>
              <a:rPr lang="en-US" sz="4400" dirty="0"/>
              <a:t>Follow-up</a:t>
            </a:r>
          </a:p>
        </p:txBody>
      </p:sp>
      <p:sp>
        <p:nvSpPr>
          <p:cNvPr id="2" name="TextBox 1">
            <a:extLst>
              <a:ext uri="{FF2B5EF4-FFF2-40B4-BE49-F238E27FC236}">
                <a16:creationId xmlns:a16="http://schemas.microsoft.com/office/drawing/2014/main" id="{40510B83-EC5D-4026-BD2D-77CE7E21D393}"/>
              </a:ext>
            </a:extLst>
          </p:cNvPr>
          <p:cNvSpPr txBox="1"/>
          <p:nvPr/>
        </p:nvSpPr>
        <p:spPr>
          <a:xfrm>
            <a:off x="323031" y="4161207"/>
            <a:ext cx="11569147" cy="2677656"/>
          </a:xfrm>
          <a:prstGeom prst="rect">
            <a:avLst/>
          </a:prstGeom>
          <a:noFill/>
        </p:spPr>
        <p:txBody>
          <a:bodyPr wrap="square" rtlCol="0">
            <a:spAutoFit/>
          </a:bodyPr>
          <a:lstStyle/>
          <a:p>
            <a:r>
              <a:rPr lang="en-US" sz="2800" dirty="0"/>
              <a:t>The above icon is known as the </a:t>
            </a:r>
            <a:r>
              <a:rPr lang="en-US" sz="2800" i="1" dirty="0"/>
              <a:t>Emblem of the Effect of the Stamp. </a:t>
            </a:r>
            <a:r>
              <a:rPr lang="en-US" sz="2800" dirty="0"/>
              <a:t>It was a symbol meant to represent American feelings toward the Stamp Act. It basically says “you can put the stamp on our dead bodies!” Design a “Stamp” that you can use to protest too much homework or not enough recess. </a:t>
            </a:r>
          </a:p>
          <a:p>
            <a:endParaRPr lang="en-US" sz="2800" i="1" dirty="0"/>
          </a:p>
          <a:p>
            <a:r>
              <a:rPr lang="en-US" sz="2800" i="1" dirty="0"/>
              <a:t>https://www.mrnussbaum.com/protesting-the-stamp-act-printable/</a:t>
            </a:r>
          </a:p>
        </p:txBody>
      </p:sp>
      <p:pic>
        <p:nvPicPr>
          <p:cNvPr id="5" name="Picture 2" descr="Image result for stamp act">
            <a:extLst>
              <a:ext uri="{FF2B5EF4-FFF2-40B4-BE49-F238E27FC236}">
                <a16:creationId xmlns:a16="http://schemas.microsoft.com/office/drawing/2014/main" id="{2AC1DB8D-1A0B-4266-88A8-1C66FDC74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93" y="880911"/>
            <a:ext cx="4806812" cy="320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4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a:t>What is a revolution?</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6096000" y="1932857"/>
            <a:ext cx="5873750" cy="905877"/>
          </a:xfrm>
        </p:spPr>
        <p:txBody>
          <a:bodyPr>
            <a:noAutofit/>
          </a:bodyPr>
          <a:lstStyle/>
          <a:p>
            <a:r>
              <a:rPr lang="en-US" sz="3600" dirty="0"/>
              <a:t>The process in which a government is overthrown and a new government takes over. </a:t>
            </a:r>
          </a:p>
        </p:txBody>
      </p:sp>
      <p:pic>
        <p:nvPicPr>
          <p:cNvPr id="4" name="Picture 2" descr="Image result for stamp Act">
            <a:extLst>
              <a:ext uri="{FF2B5EF4-FFF2-40B4-BE49-F238E27FC236}">
                <a16:creationId xmlns:a16="http://schemas.microsoft.com/office/drawing/2014/main" id="{794D1EA4-6BD6-412A-A1FB-E1775FB9C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3939654" y="0"/>
            <a:ext cx="9144000" cy="2387600"/>
          </a:xfrm>
        </p:spPr>
        <p:txBody>
          <a:bodyPr/>
          <a:lstStyle/>
          <a:p>
            <a:r>
              <a:rPr lang="en-US" dirty="0"/>
              <a:t>What is the American Revolution?</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a:xfrm>
            <a:off x="5138075" y="2853200"/>
            <a:ext cx="6760191" cy="2387600"/>
          </a:xfrm>
        </p:spPr>
        <p:txBody>
          <a:bodyPr>
            <a:normAutofit/>
          </a:bodyPr>
          <a:lstStyle/>
          <a:p>
            <a:r>
              <a:rPr lang="en-US" sz="2800" dirty="0"/>
              <a:t>The process in which America became a free country by breaking away from Great Britain</a:t>
            </a:r>
          </a:p>
        </p:txBody>
      </p:sp>
      <p:pic>
        <p:nvPicPr>
          <p:cNvPr id="17410" name="Picture 2" descr="Image result for Opposition to the Stamp Act">
            <a:extLst>
              <a:ext uri="{FF2B5EF4-FFF2-40B4-BE49-F238E27FC236}">
                <a16:creationId xmlns:a16="http://schemas.microsoft.com/office/drawing/2014/main" id="{36B37306-E019-4119-9C89-578D67573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30" y="718995"/>
            <a:ext cx="4476445" cy="542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45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526015"/>
            <a:ext cx="9144000" cy="2387600"/>
          </a:xfrm>
        </p:spPr>
        <p:txBody>
          <a:bodyPr/>
          <a:lstStyle/>
          <a:p>
            <a:r>
              <a:rPr lang="en-US" dirty="0"/>
              <a:t>When did the American Revolution happen? </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p:txBody>
          <a:bodyPr>
            <a:normAutofit fontScale="70000" lnSpcReduction="20000"/>
          </a:bodyPr>
          <a:lstStyle/>
          <a:p>
            <a:r>
              <a:rPr lang="en-US" sz="3200" dirty="0"/>
              <a:t>It started in 1775 and was completed in 1783 after the Revolutionary War. </a:t>
            </a:r>
          </a:p>
          <a:p>
            <a:endParaRPr lang="en-US" sz="3200" dirty="0"/>
          </a:p>
          <a:p>
            <a:r>
              <a:rPr lang="en-US" sz="7800" dirty="0"/>
              <a:t>1775 - 1783</a:t>
            </a:r>
          </a:p>
        </p:txBody>
      </p:sp>
    </p:spTree>
    <p:extLst>
      <p:ext uri="{BB962C8B-B14F-4D97-AF65-F5344CB8AC3E}">
        <p14:creationId xmlns:p14="http://schemas.microsoft.com/office/powerpoint/2010/main" val="389766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526015"/>
            <a:ext cx="9144000" cy="2387600"/>
          </a:xfrm>
        </p:spPr>
        <p:txBody>
          <a:bodyPr/>
          <a:lstStyle/>
          <a:p>
            <a:r>
              <a:rPr lang="en-US" dirty="0"/>
              <a:t>Why did the American Revolution happen? </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p:txBody>
          <a:bodyPr>
            <a:normAutofit/>
          </a:bodyPr>
          <a:lstStyle/>
          <a:p>
            <a:r>
              <a:rPr lang="en-US" sz="3200" dirty="0"/>
              <a:t>There were several major causes of the revolution. A cause is a reason something happens. We’ll start in 1763. </a:t>
            </a:r>
          </a:p>
        </p:txBody>
      </p:sp>
    </p:spTree>
    <p:extLst>
      <p:ext uri="{BB962C8B-B14F-4D97-AF65-F5344CB8AC3E}">
        <p14:creationId xmlns:p14="http://schemas.microsoft.com/office/powerpoint/2010/main" val="371631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0"/>
            <a:ext cx="9144000" cy="2387600"/>
          </a:xfrm>
        </p:spPr>
        <p:txBody>
          <a:bodyPr/>
          <a:lstStyle/>
          <a:p>
            <a:r>
              <a:rPr lang="en-US" dirty="0"/>
              <a:t>1763 – French and Indian War</a:t>
            </a:r>
          </a:p>
        </p:txBody>
      </p:sp>
      <p:sp>
        <p:nvSpPr>
          <p:cNvPr id="4" name="TextBox 3">
            <a:extLst>
              <a:ext uri="{FF2B5EF4-FFF2-40B4-BE49-F238E27FC236}">
                <a16:creationId xmlns:a16="http://schemas.microsoft.com/office/drawing/2014/main" id="{BC8108E1-59B5-4611-849C-A2243B51FE94}"/>
              </a:ext>
            </a:extLst>
          </p:cNvPr>
          <p:cNvSpPr txBox="1"/>
          <p:nvPr/>
        </p:nvSpPr>
        <p:spPr>
          <a:xfrm>
            <a:off x="5923722" y="3154017"/>
            <a:ext cx="5801415" cy="2308324"/>
          </a:xfrm>
          <a:prstGeom prst="rect">
            <a:avLst/>
          </a:prstGeom>
          <a:noFill/>
        </p:spPr>
        <p:txBody>
          <a:bodyPr wrap="square" rtlCol="0">
            <a:spAutoFit/>
          </a:bodyPr>
          <a:lstStyle/>
          <a:p>
            <a:r>
              <a:rPr lang="en-US" sz="2400" dirty="0"/>
              <a:t>This war was fought between the English and French over control of the Ohio River Valley in America. </a:t>
            </a:r>
          </a:p>
          <a:p>
            <a:endParaRPr lang="en-US" sz="2400" dirty="0"/>
          </a:p>
          <a:p>
            <a:r>
              <a:rPr lang="en-US" sz="2400" dirty="0"/>
              <a:t>The English won the war and control over the</a:t>
            </a:r>
          </a:p>
          <a:p>
            <a:r>
              <a:rPr lang="en-US" sz="2400" dirty="0"/>
              <a:t>Ohio River Valley.</a:t>
            </a:r>
          </a:p>
        </p:txBody>
      </p:sp>
      <p:pic>
        <p:nvPicPr>
          <p:cNvPr id="1028" name="Picture 4" descr="Image result for ohio river valley french and indian war">
            <a:extLst>
              <a:ext uri="{FF2B5EF4-FFF2-40B4-BE49-F238E27FC236}">
                <a16:creationId xmlns:a16="http://schemas.microsoft.com/office/drawing/2014/main" id="{E0347165-C385-4815-9BF5-AB7DA088B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62" y="2491409"/>
            <a:ext cx="5456859" cy="409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1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1193800"/>
            <a:ext cx="9144000" cy="2387600"/>
          </a:xfrm>
        </p:spPr>
        <p:txBody>
          <a:bodyPr/>
          <a:lstStyle/>
          <a:p>
            <a:r>
              <a:rPr lang="en-US" dirty="0"/>
              <a:t>1763 – Proclamation of 1763</a:t>
            </a:r>
          </a:p>
        </p:txBody>
      </p:sp>
      <p:sp>
        <p:nvSpPr>
          <p:cNvPr id="4" name="TextBox 3">
            <a:extLst>
              <a:ext uri="{FF2B5EF4-FFF2-40B4-BE49-F238E27FC236}">
                <a16:creationId xmlns:a16="http://schemas.microsoft.com/office/drawing/2014/main" id="{BC8108E1-59B5-4611-849C-A2243B51FE94}"/>
              </a:ext>
            </a:extLst>
          </p:cNvPr>
          <p:cNvSpPr txBox="1"/>
          <p:nvPr/>
        </p:nvSpPr>
        <p:spPr>
          <a:xfrm>
            <a:off x="5989982" y="1616765"/>
            <a:ext cx="5894182" cy="3785652"/>
          </a:xfrm>
          <a:prstGeom prst="rect">
            <a:avLst/>
          </a:prstGeom>
          <a:noFill/>
        </p:spPr>
        <p:txBody>
          <a:bodyPr wrap="square" rtlCol="0">
            <a:spAutoFit/>
          </a:bodyPr>
          <a:lstStyle/>
          <a:p>
            <a:r>
              <a:rPr lang="en-US" sz="2400" dirty="0"/>
              <a:t>Surprisingly, Parliament (the English government) refused to let Americans settle the Ohio River Valley. </a:t>
            </a:r>
          </a:p>
          <a:p>
            <a:endParaRPr lang="en-US" sz="2400" dirty="0"/>
          </a:p>
          <a:p>
            <a:r>
              <a:rPr lang="en-US" sz="2400" dirty="0"/>
              <a:t>This led to conflict and the Americans largely</a:t>
            </a:r>
          </a:p>
          <a:p>
            <a:r>
              <a:rPr lang="en-US" sz="2400" dirty="0"/>
              <a:t>ignored the Proclamation of 1763.</a:t>
            </a:r>
          </a:p>
          <a:p>
            <a:endParaRPr lang="en-US" sz="2400" dirty="0"/>
          </a:p>
          <a:p>
            <a:r>
              <a:rPr lang="en-US" sz="2400" dirty="0"/>
              <a:t>That said, in the minds of the Americans, </a:t>
            </a:r>
          </a:p>
          <a:p>
            <a:r>
              <a:rPr lang="en-US" sz="2400" dirty="0"/>
              <a:t>England was taking steps to try to control them. </a:t>
            </a:r>
          </a:p>
        </p:txBody>
      </p:sp>
      <p:pic>
        <p:nvPicPr>
          <p:cNvPr id="2050" name="Picture 2" descr="Image result for proclamation of 1763">
            <a:extLst>
              <a:ext uri="{FF2B5EF4-FFF2-40B4-BE49-F238E27FC236}">
                <a16:creationId xmlns:a16="http://schemas.microsoft.com/office/drawing/2014/main" id="{93AB05A9-5C98-4A5F-B2A0-DE8C71621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3" y="1796741"/>
            <a:ext cx="5671930" cy="365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2927627"/>
            <a:ext cx="9144000" cy="2387600"/>
          </a:xfrm>
        </p:spPr>
        <p:txBody>
          <a:bodyPr>
            <a:normAutofit fontScale="90000"/>
          </a:bodyPr>
          <a:lstStyle/>
          <a:p>
            <a:r>
              <a:rPr lang="en-US" dirty="0"/>
              <a:t>The French and Indian War was expensive for Parliament!</a:t>
            </a:r>
            <a:br>
              <a:rPr lang="en-US" dirty="0"/>
            </a:br>
            <a:br>
              <a:rPr lang="en-US" dirty="0"/>
            </a:br>
            <a:r>
              <a:rPr lang="en-US" dirty="0">
                <a:highlight>
                  <a:srgbClr val="FFFF00"/>
                </a:highlight>
              </a:rPr>
              <a:t>How do you think it tried to recover the money it spent fighting the war? </a:t>
            </a:r>
          </a:p>
        </p:txBody>
      </p:sp>
    </p:spTree>
    <p:extLst>
      <p:ext uri="{BB962C8B-B14F-4D97-AF65-F5344CB8AC3E}">
        <p14:creationId xmlns:p14="http://schemas.microsoft.com/office/powerpoint/2010/main" val="321605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703</Words>
  <Application>Microsoft Macintosh PowerPoint</Application>
  <PresentationFormat>Widescreen</PresentationFormat>
  <Paragraphs>84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Aldhabi</vt:lpstr>
      <vt:lpstr>Arial</vt:lpstr>
      <vt:lpstr>Calibri</vt:lpstr>
      <vt:lpstr>Calibri Light</vt:lpstr>
      <vt:lpstr>Office Theme</vt:lpstr>
      <vt:lpstr>PowerPoint Presentation</vt:lpstr>
      <vt:lpstr>LearnAboutAmerica.com</vt:lpstr>
      <vt:lpstr>What is a revolution?</vt:lpstr>
      <vt:lpstr>What is the American Revolution?</vt:lpstr>
      <vt:lpstr>When did the American Revolution happen? </vt:lpstr>
      <vt:lpstr>Why did the American Revolution happen? </vt:lpstr>
      <vt:lpstr>1763 – French and Indian War</vt:lpstr>
      <vt:lpstr>1763 – Proclamation of 1763</vt:lpstr>
      <vt:lpstr>The French and Indian War was expensive for Parliament!  How do you think it tried to recover the money it spent fighting the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Greg Nussbaum</cp:lastModifiedBy>
  <cp:revision>13</cp:revision>
  <cp:lastPrinted>2018-12-06T15:31:07Z</cp:lastPrinted>
  <dcterms:created xsi:type="dcterms:W3CDTF">2018-12-06T13:35:12Z</dcterms:created>
  <dcterms:modified xsi:type="dcterms:W3CDTF">2026-01-01T16:27:54Z</dcterms:modified>
</cp:coreProperties>
</file>