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3" r:id="rId4"/>
    <p:sldId id="313" r:id="rId5"/>
    <p:sldId id="314" r:id="rId6"/>
    <p:sldId id="315" r:id="rId7"/>
    <p:sldId id="316" r:id="rId8"/>
    <p:sldId id="317" r:id="rId9"/>
    <p:sldId id="319" r:id="rId10"/>
    <p:sldId id="318" r:id="rId11"/>
    <p:sldId id="320" r:id="rId12"/>
    <p:sldId id="322" r:id="rId13"/>
    <p:sldId id="324" r:id="rId14"/>
    <p:sldId id="325"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97" d="100"/>
          <a:sy n="97" d="100"/>
        </p:scale>
        <p:origin x="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B5D20-9180-4AAD-9A89-4C4A2F84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AE6FCC-8CFB-4A33-88EF-C03BAAE82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6DE921C-963A-40D3-9DB7-0CEAB8DFD00F}"/>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5" name="Footer Placeholder 4">
            <a:extLst>
              <a:ext uri="{FF2B5EF4-FFF2-40B4-BE49-F238E27FC236}">
                <a16:creationId xmlns:a16="http://schemas.microsoft.com/office/drawing/2014/main" xmlns="" id="{3C5EB26E-C710-4AE4-B482-FECA62CC7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34404A-EB5E-44D2-9196-81CD25E5C29E}"/>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451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64535-3AE6-4DD3-A605-1BA2E134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683196C-BBA1-4C51-A57A-0B1836DCA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6BAED7-76BE-4539-B731-713A81577F2F}"/>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5" name="Footer Placeholder 4">
            <a:extLst>
              <a:ext uri="{FF2B5EF4-FFF2-40B4-BE49-F238E27FC236}">
                <a16:creationId xmlns:a16="http://schemas.microsoft.com/office/drawing/2014/main" xmlns="" id="{2816B442-58F5-410D-B504-E6402261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D062CE-5229-47EF-817E-67979C165604}"/>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996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11321B7-3852-4DB0-BCB0-C399E8001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20519E1-DC26-4CEF-9FEC-82555D339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69BDB1-346B-4870-A54F-6F4971C75DA2}"/>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5" name="Footer Placeholder 4">
            <a:extLst>
              <a:ext uri="{FF2B5EF4-FFF2-40B4-BE49-F238E27FC236}">
                <a16:creationId xmlns:a16="http://schemas.microsoft.com/office/drawing/2014/main" xmlns="" id="{96D37EFE-838F-4FAF-B056-AE9A392C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8689BF-68BA-41C2-9F66-067E6752798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9685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95FF8-9133-4E5D-85E4-78475153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7604FC-E2F3-44B4-8BA5-A597B2B286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CBC7B1-647A-4CD8-8BD4-182394BD26A8}"/>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5" name="Footer Placeholder 4">
            <a:extLst>
              <a:ext uri="{FF2B5EF4-FFF2-40B4-BE49-F238E27FC236}">
                <a16:creationId xmlns:a16="http://schemas.microsoft.com/office/drawing/2014/main" xmlns="" id="{1E257E05-64C9-4F78-95C0-B2B0798E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F7FD69-F558-4B18-889B-CB2033206340}"/>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0444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14091-C28E-4E94-B934-8CA5912A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18580D-C6EE-4BCB-8CA4-EB65B7466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F085B5-90D7-46CC-B6E9-10B1B9ED4AC4}"/>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5" name="Footer Placeholder 4">
            <a:extLst>
              <a:ext uri="{FF2B5EF4-FFF2-40B4-BE49-F238E27FC236}">
                <a16:creationId xmlns:a16="http://schemas.microsoft.com/office/drawing/2014/main" xmlns="" id="{B467815B-DF05-4D5D-8F62-A27717B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C6956D-355E-4B2D-8B2C-ADA10C57097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3266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DBAD49-0374-4199-BA3F-7830A1845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80D1CEE-22A3-496D-AAA1-198DECF2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EB14A36-1FD3-4B50-B212-A37D86D38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B1DB19-1FF0-438B-9EC5-3409922E179D}"/>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6" name="Footer Placeholder 5">
            <a:extLst>
              <a:ext uri="{FF2B5EF4-FFF2-40B4-BE49-F238E27FC236}">
                <a16:creationId xmlns:a16="http://schemas.microsoft.com/office/drawing/2014/main" xmlns="" id="{57E095C4-834C-4B15-98B4-73BC4115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3BF6C9-CCFA-4D8D-B8BC-3868BD190667}"/>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43110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F8C1E-9DF3-477E-8387-FA64D5CCB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A6B0BF-3552-481A-A0EB-1D8D9157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AA47000-B7E1-47FB-A00A-C8BCAD167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0789166-8587-43C0-90E2-E8C55D5A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19C127B-0E55-43F3-BB63-0547C1EF1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FE5BB3-414A-4AEB-803B-C0F03E13AB06}"/>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8" name="Footer Placeholder 7">
            <a:extLst>
              <a:ext uri="{FF2B5EF4-FFF2-40B4-BE49-F238E27FC236}">
                <a16:creationId xmlns:a16="http://schemas.microsoft.com/office/drawing/2014/main" xmlns="" id="{04C62681-CBCE-4E72-8FF6-90B4D22D5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7C94B7F-78F4-4284-89DA-76356A5998C2}"/>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8074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3193E-5F8C-42DE-B4B8-E99FAC928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D8BC37-89C7-42DD-A131-20FF9708A8DD}"/>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4" name="Footer Placeholder 3">
            <a:extLst>
              <a:ext uri="{FF2B5EF4-FFF2-40B4-BE49-F238E27FC236}">
                <a16:creationId xmlns:a16="http://schemas.microsoft.com/office/drawing/2014/main" xmlns="" id="{8CFF9D1F-82C3-4473-AE9C-47C46FC61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4E5F4B-7188-44EC-A31F-16D0900778E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8000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2D7A1C-7AF1-41A4-8155-E1EA88F10171}"/>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3" name="Footer Placeholder 2">
            <a:extLst>
              <a:ext uri="{FF2B5EF4-FFF2-40B4-BE49-F238E27FC236}">
                <a16:creationId xmlns:a16="http://schemas.microsoft.com/office/drawing/2014/main" xmlns="" id="{9AB96B9A-EF8F-4515-96B6-16A59974C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E36C80-EE98-44BA-9261-6AA3CC568681}"/>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84380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2489B-4280-494D-9B2B-E4EFC8C78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CC423E-E608-4A31-8D2F-F3DDA879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C50F902-C46C-40FE-A805-97AC4BB3F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095B480-3694-416E-8A2D-C84FCAE2E6CF}"/>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6" name="Footer Placeholder 5">
            <a:extLst>
              <a:ext uri="{FF2B5EF4-FFF2-40B4-BE49-F238E27FC236}">
                <a16:creationId xmlns:a16="http://schemas.microsoft.com/office/drawing/2014/main" xmlns="" id="{438ECB29-FE4A-4D32-A09B-C4B53CD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82E37C-5441-4695-9DC6-E3FD4990937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85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89F0E-916D-47F8-8BAB-CE5930D28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24AEFDF-F5C5-4DFF-B4AA-437DBFBA5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337FB64-E3A7-451C-BBBC-AD7BBC9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5DA659D-2EA5-4499-BC36-3CFCA717EE0C}"/>
              </a:ext>
            </a:extLst>
          </p:cNvPr>
          <p:cNvSpPr>
            <a:spLocks noGrp="1"/>
          </p:cNvSpPr>
          <p:nvPr>
            <p:ph type="dt" sz="half" idx="10"/>
          </p:nvPr>
        </p:nvSpPr>
        <p:spPr/>
        <p:txBody>
          <a:bodyPr/>
          <a:lstStyle/>
          <a:p>
            <a:fld id="{77E2D889-291E-4A71-A89B-7E83B4FE721A}" type="datetimeFigureOut">
              <a:rPr lang="en-US" smtClean="0"/>
              <a:t>1/22/19</a:t>
            </a:fld>
            <a:endParaRPr lang="en-US"/>
          </a:p>
        </p:txBody>
      </p:sp>
      <p:sp>
        <p:nvSpPr>
          <p:cNvPr id="6" name="Footer Placeholder 5">
            <a:extLst>
              <a:ext uri="{FF2B5EF4-FFF2-40B4-BE49-F238E27FC236}">
                <a16:creationId xmlns:a16="http://schemas.microsoft.com/office/drawing/2014/main" xmlns="" id="{5E08927F-A281-4AEB-AC0B-07F699E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E4B31E-AE6C-4277-8A4C-48D538A544F9}"/>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643487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4BFDC7-F881-4B94-A140-23A06B324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3EAA19-12EB-4248-B056-01CCB9A9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598528-734F-4F4B-97E9-EB6B15EE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2D889-291E-4A71-A89B-7E83B4FE721A}" type="datetimeFigureOut">
              <a:rPr lang="en-US" smtClean="0"/>
              <a:t>1/22/19</a:t>
            </a:fld>
            <a:endParaRPr lang="en-US"/>
          </a:p>
        </p:txBody>
      </p:sp>
      <p:sp>
        <p:nvSpPr>
          <p:cNvPr id="5" name="Footer Placeholder 4">
            <a:extLst>
              <a:ext uri="{FF2B5EF4-FFF2-40B4-BE49-F238E27FC236}">
                <a16:creationId xmlns:a16="http://schemas.microsoft.com/office/drawing/2014/main" xmlns="" id="{AC402676-CCA0-405A-8F33-9E99C97F7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CB5FD5B-A24C-4DDD-9652-56A9660C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3A21-04C1-44D3-8D63-703A312B9F02}" type="slidenum">
              <a:rPr lang="en-US" smtClean="0"/>
              <a:t>‹#›</a:t>
            </a:fld>
            <a:endParaRPr lang="en-US"/>
          </a:p>
        </p:txBody>
      </p:sp>
    </p:spTree>
    <p:extLst>
      <p:ext uri="{BB962C8B-B14F-4D97-AF65-F5344CB8AC3E}">
        <p14:creationId xmlns:p14="http://schemas.microsoft.com/office/powerpoint/2010/main" val="12318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amp Act">
            <a:extLst>
              <a:ext uri="{FF2B5EF4-FFF2-40B4-BE49-F238E27FC236}">
                <a16:creationId xmlns:a16="http://schemas.microsoft.com/office/drawing/2014/main" xmlns="" id="{48D65D20-17E3-43A8-81C9-F216C0B9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BB0F4CC5-B068-471B-944D-D5BA69504D6A}"/>
              </a:ext>
            </a:extLst>
          </p:cNvPr>
          <p:cNvSpPr/>
          <p:nvPr/>
        </p:nvSpPr>
        <p:spPr>
          <a:xfrm>
            <a:off x="6649327" y="2226786"/>
            <a:ext cx="5080217" cy="1692771"/>
          </a:xfrm>
          <a:prstGeom prst="rect">
            <a:avLst/>
          </a:prstGeom>
        </p:spPr>
        <p:txBody>
          <a:bodyPr wrap="square">
            <a:spAutoFit/>
          </a:bodyPr>
          <a:lstStyle/>
          <a:p>
            <a:pPr algn="ctr"/>
            <a:r>
              <a:rPr lang="en-US" sz="3200" dirty="0"/>
              <a:t>The American </a:t>
            </a:r>
            <a:r>
              <a:rPr lang="en-US" sz="3200" dirty="0" smtClean="0"/>
              <a:t>Revolution</a:t>
            </a:r>
            <a:endParaRPr lang="en-US" dirty="0"/>
          </a:p>
          <a:p>
            <a:pPr algn="ctr"/>
            <a:r>
              <a:rPr lang="en-US" dirty="0" smtClean="0"/>
              <a:t>Documents and Publications</a:t>
            </a:r>
            <a:endParaRPr lang="en-US" dirty="0"/>
          </a:p>
          <a:p>
            <a:pPr algn="ctr"/>
            <a:endParaRPr lang="en-US" dirty="0"/>
          </a:p>
          <a:p>
            <a:pPr algn="ctr"/>
            <a:endParaRPr lang="en-US" dirty="0"/>
          </a:p>
          <a:p>
            <a:pPr algn="ctr"/>
            <a:endParaRPr lang="en-US" dirty="0"/>
          </a:p>
        </p:txBody>
      </p:sp>
      <p:pic>
        <p:nvPicPr>
          <p:cNvPr id="15364" name="Picture 4" descr="https://www.mrnussbaum.com/wp-content/themes/game_v2/dist/assets/images/main_logo.png">
            <a:extLst>
              <a:ext uri="{FF2B5EF4-FFF2-40B4-BE49-F238E27FC236}">
                <a16:creationId xmlns:a16="http://schemas.microsoft.com/office/drawing/2014/main" xmlns="" id="{E8B51114-525F-4A26-85BE-7E5F4E7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21" y="494169"/>
            <a:ext cx="5035826" cy="101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812268" y="-1583558"/>
            <a:ext cx="9144000" cy="2387600"/>
          </a:xfrm>
        </p:spPr>
        <p:txBody>
          <a:bodyPr>
            <a:normAutofit/>
          </a:bodyPr>
          <a:lstStyle/>
          <a:p>
            <a:r>
              <a:rPr lang="en-US" sz="3600" dirty="0" smtClean="0"/>
              <a:t>Facts about the Declaration of Independence</a:t>
            </a:r>
            <a:endParaRPr lang="en-US" sz="36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801709" y="1130738"/>
            <a:ext cx="5873750" cy="905877"/>
          </a:xfrm>
        </p:spPr>
        <p:txBody>
          <a:bodyPr>
            <a:noAutofit/>
          </a:bodyPr>
          <a:lstStyle/>
          <a:p>
            <a:pPr marL="457200" indent="-457200" algn="l">
              <a:buFontTx/>
              <a:buChar char="-"/>
            </a:pPr>
            <a:r>
              <a:rPr lang="en-US" sz="2800" dirty="0" smtClean="0"/>
              <a:t>56 delegates from the Second Continental Congress signed it.</a:t>
            </a:r>
          </a:p>
          <a:p>
            <a:pPr marL="457200" indent="-457200" algn="l">
              <a:buFontTx/>
              <a:buChar char="-"/>
            </a:pPr>
            <a:r>
              <a:rPr lang="en-US" sz="2800" dirty="0" smtClean="0"/>
              <a:t>John Hancock, president of the convention, signed first. His iconic signature was by far the largest. He said he wanted the King to see it </a:t>
            </a:r>
            <a:r>
              <a:rPr lang="en-US" sz="2800" dirty="0" smtClean="0"/>
              <a:t>without </a:t>
            </a:r>
            <a:r>
              <a:rPr lang="en-US" sz="2800" dirty="0" smtClean="0"/>
              <a:t>his “spectacles.” </a:t>
            </a:r>
          </a:p>
          <a:p>
            <a:pPr marL="457200" indent="-457200" algn="l">
              <a:buFontTx/>
              <a:buChar char="-"/>
            </a:pPr>
            <a:r>
              <a:rPr lang="en-US" sz="2800" dirty="0" smtClean="0"/>
              <a:t>Eight signers were born in England.</a:t>
            </a:r>
          </a:p>
          <a:p>
            <a:pPr marL="457200" indent="-457200" algn="l">
              <a:buFontTx/>
              <a:buChar char="-"/>
            </a:pPr>
            <a:r>
              <a:rPr lang="en-US" sz="2800" dirty="0" smtClean="0"/>
              <a:t>An original copy was discovered behind in old picture in a frame in a Pennsylvania flea market in 1989. It cost $4 at the time, but was sold for $8.1 million! </a:t>
            </a:r>
          </a:p>
          <a:p>
            <a:pPr marL="457200" indent="-457200" algn="l">
              <a:buFontTx/>
              <a:buChar char="-"/>
            </a:pPr>
            <a:endParaRPr lang="en-US" sz="2800" dirty="0" smtClean="0"/>
          </a:p>
          <a:p>
            <a:pPr marL="457200" indent="-457200" algn="l">
              <a:buFontTx/>
              <a:buChar char="-"/>
            </a:pPr>
            <a:endParaRPr lang="en-US" sz="3200" dirty="0" smtClean="0"/>
          </a:p>
          <a:p>
            <a:pPr algn="l"/>
            <a:endParaRPr lang="en-US" sz="3200" dirty="0"/>
          </a:p>
        </p:txBody>
      </p:sp>
      <p:pic>
        <p:nvPicPr>
          <p:cNvPr id="39940" name="Picture 4" descr="mage result for declaration of independenc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5" y="1130738"/>
            <a:ext cx="5326601" cy="424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25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812268" y="-1583558"/>
            <a:ext cx="9144000" cy="2387600"/>
          </a:xfrm>
        </p:spPr>
        <p:txBody>
          <a:bodyPr>
            <a:normAutofit/>
          </a:bodyPr>
          <a:lstStyle/>
          <a:p>
            <a:r>
              <a:rPr lang="en-US" sz="3600" dirty="0" smtClean="0"/>
              <a:t>Treaty of Alliance - 1778</a:t>
            </a:r>
            <a:endParaRPr lang="en-US" sz="36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785944" y="831194"/>
            <a:ext cx="5873750" cy="905877"/>
          </a:xfrm>
        </p:spPr>
        <p:txBody>
          <a:bodyPr>
            <a:noAutofit/>
          </a:bodyPr>
          <a:lstStyle/>
          <a:p>
            <a:pPr marL="457200" indent="-457200" algn="l">
              <a:buFontTx/>
              <a:buChar char="-"/>
            </a:pPr>
            <a:r>
              <a:rPr lang="en-US" sz="2800" dirty="0" smtClean="0"/>
              <a:t>In 1778, France and America signed the Treaty of Alliance after France recognized America as an independent nation. It joined the war effort against England and sent money, supplies, weapons, soldiers, and military officers. </a:t>
            </a:r>
          </a:p>
          <a:p>
            <a:pPr marL="457200" indent="-457200" algn="l">
              <a:buFontTx/>
              <a:buChar char="-"/>
            </a:pPr>
            <a:r>
              <a:rPr lang="en-US" sz="2800" dirty="0" smtClean="0"/>
              <a:t>France wanted revenge for its defeat in the French and Indian War and its subsequent loss of land in North America.</a:t>
            </a:r>
          </a:p>
          <a:p>
            <a:pPr marL="457200" indent="-457200" algn="l">
              <a:buFontTx/>
              <a:buChar char="-"/>
            </a:pPr>
            <a:r>
              <a:rPr lang="en-US" sz="2800" dirty="0" smtClean="0"/>
              <a:t>Originally, the treaty was supposed to bond France and America indefinitely (there was no end). </a:t>
            </a:r>
          </a:p>
          <a:p>
            <a:pPr marL="457200" indent="-457200" algn="l">
              <a:buFontTx/>
              <a:buChar char="-"/>
            </a:pPr>
            <a:endParaRPr lang="en-US" sz="2800" dirty="0" smtClean="0"/>
          </a:p>
          <a:p>
            <a:pPr marL="457200" indent="-457200" algn="l">
              <a:buFontTx/>
              <a:buChar char="-"/>
            </a:pPr>
            <a:endParaRPr lang="en-US" sz="3200" dirty="0" smtClean="0"/>
          </a:p>
          <a:p>
            <a:pPr algn="l"/>
            <a:endParaRPr lang="en-US" sz="3200" dirty="0"/>
          </a:p>
        </p:txBody>
      </p:sp>
      <p:pic>
        <p:nvPicPr>
          <p:cNvPr id="41986" name="Picture 2" descr="mage result for french allianc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35" y="977463"/>
            <a:ext cx="4004441" cy="486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4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812268" y="-1583558"/>
            <a:ext cx="9144000" cy="2387600"/>
          </a:xfrm>
        </p:spPr>
        <p:txBody>
          <a:bodyPr>
            <a:normAutofit/>
          </a:bodyPr>
          <a:lstStyle/>
          <a:p>
            <a:r>
              <a:rPr lang="en-US" sz="3600" dirty="0" smtClean="0"/>
              <a:t>Treaty of Paris - 1783</a:t>
            </a:r>
            <a:endParaRPr lang="en-US" sz="36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785944" y="977462"/>
            <a:ext cx="5873750" cy="905877"/>
          </a:xfrm>
        </p:spPr>
        <p:txBody>
          <a:bodyPr>
            <a:noAutofit/>
          </a:bodyPr>
          <a:lstStyle/>
          <a:p>
            <a:pPr marL="457200" indent="-457200" algn="l">
              <a:buFontTx/>
              <a:buChar char="-"/>
            </a:pPr>
            <a:r>
              <a:rPr lang="en-US" sz="2600" dirty="0" smtClean="0"/>
              <a:t>On September 3, 1783, England and the United States signed the Treaty of Paris, effectively ending the Revolutionary War, and acknowledging the United States as an independent nation. </a:t>
            </a:r>
          </a:p>
          <a:p>
            <a:pPr marL="457200" indent="-457200" algn="l">
              <a:buFontTx/>
              <a:buChar char="-"/>
            </a:pPr>
            <a:r>
              <a:rPr lang="en-US" sz="2600" dirty="0" smtClean="0"/>
              <a:t>The treaty also set the boundaries of the United States and the English empire in North America. It also stipulated that all prisoners of war were to be released (among other things)</a:t>
            </a:r>
          </a:p>
          <a:p>
            <a:pPr marL="457200" indent="-457200" algn="l">
              <a:buFontTx/>
              <a:buChar char="-"/>
            </a:pPr>
            <a:r>
              <a:rPr lang="en-US" sz="2600" dirty="0" smtClean="0"/>
              <a:t>The treaty was negotiated by Benjamin Franklin, John Adams and others. It was signed in Paris, France.</a:t>
            </a:r>
          </a:p>
          <a:p>
            <a:pPr marL="457200" indent="-457200" algn="l">
              <a:buFontTx/>
              <a:buChar char="-"/>
            </a:pPr>
            <a:endParaRPr lang="en-US" sz="2800" dirty="0" smtClean="0"/>
          </a:p>
          <a:p>
            <a:pPr marL="457200" indent="-457200" algn="l">
              <a:buFontTx/>
              <a:buChar char="-"/>
            </a:pPr>
            <a:endParaRPr lang="en-US" sz="3200" dirty="0" smtClean="0"/>
          </a:p>
          <a:p>
            <a:pPr algn="l"/>
            <a:endParaRPr lang="en-US" sz="3200" dirty="0"/>
          </a:p>
        </p:txBody>
      </p:sp>
      <p:pic>
        <p:nvPicPr>
          <p:cNvPr id="44034" name="Picture 2" descr="mage result for treaty of paris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47" y="1087821"/>
            <a:ext cx="5411342" cy="436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4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467712" y="-1596810"/>
            <a:ext cx="9144000" cy="2387600"/>
          </a:xfrm>
        </p:spPr>
        <p:txBody>
          <a:bodyPr>
            <a:normAutofit/>
          </a:bodyPr>
          <a:lstStyle/>
          <a:p>
            <a:r>
              <a:rPr lang="en-US" sz="3600" dirty="0" smtClean="0"/>
              <a:t>Follow up Activity 1</a:t>
            </a:r>
            <a:endParaRPr lang="en-US" sz="36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299543" y="1070227"/>
            <a:ext cx="11653917" cy="1460938"/>
          </a:xfrm>
        </p:spPr>
        <p:txBody>
          <a:bodyPr>
            <a:noAutofit/>
          </a:bodyPr>
          <a:lstStyle/>
          <a:p>
            <a:pPr algn="l"/>
            <a:r>
              <a:rPr lang="en-US" sz="3200" dirty="0" smtClean="0"/>
              <a:t>In the Declaration of Independence, Thomas Jefferson asserts that all men have the right to life, liberty, and the pursuit of happiness. He called these “unalienable” rights – meaning they cannot be taken away. Recently, there has been debate over whether or not teachers should be able to take recess away from students for various reasons. Do you think recess is an “unalienable” right of students in elementary school? Why or why not? Give specific reasons. </a:t>
            </a:r>
            <a:endParaRPr lang="en-US" sz="3200" dirty="0"/>
          </a:p>
        </p:txBody>
      </p:sp>
      <p:sp>
        <p:nvSpPr>
          <p:cNvPr id="4" name="Rectangle 3"/>
          <p:cNvSpPr/>
          <p:nvPr/>
        </p:nvSpPr>
        <p:spPr>
          <a:xfrm>
            <a:off x="3182143" y="5364682"/>
            <a:ext cx="6092758" cy="369332"/>
          </a:xfrm>
          <a:prstGeom prst="rect">
            <a:avLst/>
          </a:prstGeom>
        </p:spPr>
        <p:txBody>
          <a:bodyPr wrap="none">
            <a:spAutoFit/>
          </a:bodyPr>
          <a:lstStyle/>
          <a:p>
            <a:r>
              <a:rPr lang="en-US" dirty="0"/>
              <a:t>https://</a:t>
            </a:r>
            <a:r>
              <a:rPr lang="en-US" dirty="0" err="1"/>
              <a:t>www.mrnussbaum.com</a:t>
            </a:r>
            <a:r>
              <a:rPr lang="en-US" dirty="0"/>
              <a:t>/is-recess-an-unalienable-right/</a:t>
            </a:r>
          </a:p>
        </p:txBody>
      </p:sp>
    </p:spTree>
    <p:extLst>
      <p:ext uri="{BB962C8B-B14F-4D97-AF65-F5344CB8AC3E}">
        <p14:creationId xmlns:p14="http://schemas.microsoft.com/office/powerpoint/2010/main" val="81544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1467712" y="-1596810"/>
            <a:ext cx="9144000" cy="2387600"/>
          </a:xfrm>
        </p:spPr>
        <p:txBody>
          <a:bodyPr>
            <a:normAutofit/>
          </a:bodyPr>
          <a:lstStyle/>
          <a:p>
            <a:r>
              <a:rPr lang="en-US" sz="3600" dirty="0" smtClean="0"/>
              <a:t>Follow up Activity 2</a:t>
            </a:r>
            <a:endParaRPr lang="en-US" sz="36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299543" y="1070227"/>
            <a:ext cx="11653917" cy="1460938"/>
          </a:xfrm>
        </p:spPr>
        <p:txBody>
          <a:bodyPr>
            <a:noAutofit/>
          </a:bodyPr>
          <a:lstStyle/>
          <a:p>
            <a:pPr algn="l"/>
            <a:r>
              <a:rPr lang="en-US" sz="3200" dirty="0" smtClean="0"/>
              <a:t>John Hancock’s signature on the Declaration of Independence is perhaps the most iconic signature in American history. What if you had one chance to make your signature known to the world. Design your signature and make it as “iconic” as possible. </a:t>
            </a:r>
            <a:endParaRPr lang="en-US" sz="3200" dirty="0"/>
          </a:p>
        </p:txBody>
      </p:sp>
      <p:sp>
        <p:nvSpPr>
          <p:cNvPr id="5" name="Rectangle 4"/>
          <p:cNvSpPr/>
          <p:nvPr/>
        </p:nvSpPr>
        <p:spPr>
          <a:xfrm>
            <a:off x="3291225" y="3244334"/>
            <a:ext cx="5609549" cy="369332"/>
          </a:xfrm>
          <a:prstGeom prst="rect">
            <a:avLst/>
          </a:prstGeom>
        </p:spPr>
        <p:txBody>
          <a:bodyPr wrap="none">
            <a:spAutoFit/>
          </a:bodyPr>
          <a:lstStyle/>
          <a:p>
            <a:r>
              <a:rPr lang="en-US" dirty="0"/>
              <a:t>https://</a:t>
            </a:r>
            <a:r>
              <a:rPr lang="en-US" dirty="0" err="1"/>
              <a:t>www.mrnussbaum.com</a:t>
            </a:r>
            <a:r>
              <a:rPr lang="en-US" dirty="0"/>
              <a:t>/john-</a:t>
            </a:r>
            <a:r>
              <a:rPr lang="en-US" dirty="0" err="1"/>
              <a:t>hancocks</a:t>
            </a:r>
            <a:r>
              <a:rPr lang="en-US" dirty="0"/>
              <a:t>-signature/</a:t>
            </a:r>
          </a:p>
        </p:txBody>
      </p:sp>
    </p:spTree>
    <p:extLst>
      <p:ext uri="{BB962C8B-B14F-4D97-AF65-F5344CB8AC3E}">
        <p14:creationId xmlns:p14="http://schemas.microsoft.com/office/powerpoint/2010/main" val="139291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smtClean="0"/>
              <a:t>January 10, 1776</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193800"/>
            <a:ext cx="5873750" cy="905877"/>
          </a:xfrm>
        </p:spPr>
        <p:txBody>
          <a:bodyPr>
            <a:noAutofit/>
          </a:bodyPr>
          <a:lstStyle/>
          <a:p>
            <a:pPr algn="l"/>
            <a:r>
              <a:rPr lang="en-US" sz="3600" dirty="0" smtClean="0"/>
              <a:t>Thomas Paine published </a:t>
            </a:r>
            <a:r>
              <a:rPr lang="en-US" sz="3600" i="1" dirty="0" smtClean="0"/>
              <a:t>Common Sense</a:t>
            </a:r>
            <a:r>
              <a:rPr lang="en-US" sz="3600" dirty="0" smtClean="0"/>
              <a:t>, a pamphlet that outlined the reasons (both political and moral) that the American public should support the quest for independence. The powerfully written pamphlet was very influential. </a:t>
            </a:r>
          </a:p>
        </p:txBody>
      </p:sp>
      <p:pic>
        <p:nvPicPr>
          <p:cNvPr id="1030" name="Picture 6" descr="mage result for thomas pain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38" y="0"/>
            <a:ext cx="5715000" cy="65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smtClean="0"/>
              <a:t>1776 - 1783</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5512676" y="1193800"/>
            <a:ext cx="5873750" cy="905877"/>
          </a:xfrm>
        </p:spPr>
        <p:txBody>
          <a:bodyPr>
            <a:noAutofit/>
          </a:bodyPr>
          <a:lstStyle/>
          <a:p>
            <a:pPr algn="l"/>
            <a:r>
              <a:rPr lang="en-US" sz="3200" dirty="0" smtClean="0"/>
              <a:t>Thomas Paine published </a:t>
            </a:r>
            <a:r>
              <a:rPr lang="en-US" sz="3200" i="1" dirty="0" smtClean="0"/>
              <a:t>the Crisis</a:t>
            </a:r>
            <a:r>
              <a:rPr lang="en-US" sz="3200" dirty="0" smtClean="0"/>
              <a:t>, a series of 16 pamphlets meant to inspire the quest for independence. Below is a timeless quote from one of the pamphlets:</a:t>
            </a:r>
          </a:p>
          <a:p>
            <a:pPr algn="l"/>
            <a:endParaRPr lang="en-US" sz="3200" dirty="0"/>
          </a:p>
          <a:p>
            <a:pPr algn="l"/>
            <a:r>
              <a:rPr lang="en-US" i="1" dirty="0" smtClean="0"/>
              <a:t>“These </a:t>
            </a:r>
            <a:r>
              <a:rPr lang="en-US" i="1" dirty="0"/>
              <a:t>are the times that try men's souls: The summer soldier and the sunshine patriot will, in this crisis, shrink from the service of his country; but he that stands it now, deserves the love and thanks of man and woman</a:t>
            </a:r>
            <a:r>
              <a:rPr lang="en-US" i="1" dirty="0" smtClean="0"/>
              <a:t>.”</a:t>
            </a:r>
          </a:p>
        </p:txBody>
      </p:sp>
      <p:pic>
        <p:nvPicPr>
          <p:cNvPr id="45058" name="Picture 2" descr="aineAmericanCri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826" y="472966"/>
            <a:ext cx="3790950" cy="60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7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460875" y="-1351455"/>
            <a:ext cx="9144000" cy="2387600"/>
          </a:xfrm>
        </p:spPr>
        <p:txBody>
          <a:bodyPr>
            <a:normAutofit/>
          </a:bodyPr>
          <a:lstStyle/>
          <a:p>
            <a:r>
              <a:rPr lang="en-US" sz="4800" dirty="0" smtClean="0"/>
              <a:t>June 7, 1776</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193800"/>
            <a:ext cx="5873750" cy="905877"/>
          </a:xfrm>
        </p:spPr>
        <p:txBody>
          <a:bodyPr>
            <a:noAutofit/>
          </a:bodyPr>
          <a:lstStyle/>
          <a:p>
            <a:pPr algn="l"/>
            <a:r>
              <a:rPr lang="en-US" sz="3200" dirty="0" smtClean="0"/>
              <a:t>On June 7, 1776, the Second Continental Congress authorized the drafting of a document detailing its reasons for seeking independence from England. </a:t>
            </a:r>
          </a:p>
          <a:p>
            <a:pPr algn="l"/>
            <a:endParaRPr lang="en-US" sz="3200" dirty="0"/>
          </a:p>
          <a:p>
            <a:pPr algn="l"/>
            <a:r>
              <a:rPr lang="en-US" sz="3200" dirty="0" smtClean="0"/>
              <a:t>Thomas Jefferson was chosen to write the document with help from four others. Together they were referred to as “The Committee of Five.”</a:t>
            </a:r>
          </a:p>
        </p:txBody>
      </p:sp>
      <p:pic>
        <p:nvPicPr>
          <p:cNvPr id="34818" name="Picture 2" descr="mage result for thomas jefferson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413" y="804042"/>
            <a:ext cx="4565145" cy="524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4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4460875" y="-1351455"/>
            <a:ext cx="9144000" cy="2387600"/>
          </a:xfrm>
        </p:spPr>
        <p:txBody>
          <a:bodyPr>
            <a:normAutofit/>
          </a:bodyPr>
          <a:lstStyle/>
          <a:p>
            <a:r>
              <a:rPr lang="en-US" sz="4800" dirty="0" smtClean="0"/>
              <a:t>The Committee of Five</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193800"/>
            <a:ext cx="5873750" cy="905877"/>
          </a:xfrm>
        </p:spPr>
        <p:txBody>
          <a:bodyPr>
            <a:noAutofit/>
          </a:bodyPr>
          <a:lstStyle/>
          <a:p>
            <a:pPr marL="457200" indent="-457200" algn="l">
              <a:buFontTx/>
              <a:buChar char="-"/>
            </a:pPr>
            <a:r>
              <a:rPr lang="en-US" sz="3200" dirty="0" smtClean="0"/>
              <a:t>Thomas Jefferson</a:t>
            </a:r>
          </a:p>
          <a:p>
            <a:pPr marL="457200" indent="-457200" algn="l">
              <a:buFontTx/>
              <a:buChar char="-"/>
            </a:pPr>
            <a:r>
              <a:rPr lang="en-US" sz="3200" dirty="0" smtClean="0"/>
              <a:t>Benjamin Franklin</a:t>
            </a:r>
          </a:p>
          <a:p>
            <a:pPr marL="457200" indent="-457200" algn="l">
              <a:buFontTx/>
              <a:buChar char="-"/>
            </a:pPr>
            <a:r>
              <a:rPr lang="en-US" sz="3200" dirty="0" smtClean="0"/>
              <a:t>John Adams</a:t>
            </a:r>
          </a:p>
          <a:p>
            <a:pPr marL="457200" indent="-457200" algn="l">
              <a:buFontTx/>
              <a:buChar char="-"/>
            </a:pPr>
            <a:r>
              <a:rPr lang="en-US" sz="3200" dirty="0" smtClean="0"/>
              <a:t>Roger Sherman</a:t>
            </a:r>
          </a:p>
          <a:p>
            <a:pPr marL="457200" indent="-457200" algn="l">
              <a:buFontTx/>
              <a:buChar char="-"/>
            </a:pPr>
            <a:r>
              <a:rPr lang="en-US" sz="3200" dirty="0" smtClean="0"/>
              <a:t>Robert Livingston</a:t>
            </a:r>
          </a:p>
          <a:p>
            <a:pPr algn="l"/>
            <a:endParaRPr lang="en-US" sz="3200" dirty="0"/>
          </a:p>
        </p:txBody>
      </p:sp>
      <p:pic>
        <p:nvPicPr>
          <p:cNvPr id="35842" name="Picture 2" descr="mage result for declaration of independenc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30" y="504496"/>
            <a:ext cx="5202621" cy="4612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591" y="5297214"/>
            <a:ext cx="5068760" cy="646331"/>
          </a:xfrm>
          <a:prstGeom prst="rect">
            <a:avLst/>
          </a:prstGeom>
          <a:noFill/>
        </p:spPr>
        <p:txBody>
          <a:bodyPr wrap="none" rtlCol="0">
            <a:spAutoFit/>
          </a:bodyPr>
          <a:lstStyle/>
          <a:p>
            <a:pPr algn="ctr"/>
            <a:r>
              <a:rPr lang="en-US" dirty="0" smtClean="0"/>
              <a:t>Independence Hall in Philadelphia was the </a:t>
            </a:r>
          </a:p>
          <a:p>
            <a:pPr algn="ctr"/>
            <a:r>
              <a:rPr lang="en-US" dirty="0" smtClean="0"/>
              <a:t>site of adoption of the Declaration of Independence</a:t>
            </a:r>
            <a:endParaRPr lang="en-US" dirty="0"/>
          </a:p>
        </p:txBody>
      </p:sp>
    </p:spTree>
    <p:extLst>
      <p:ext uri="{BB962C8B-B14F-4D97-AF65-F5344CB8AC3E}">
        <p14:creationId xmlns:p14="http://schemas.microsoft.com/office/powerpoint/2010/main" val="196015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2064517" y="-1583558"/>
            <a:ext cx="9144000" cy="2387600"/>
          </a:xfrm>
        </p:spPr>
        <p:txBody>
          <a:bodyPr>
            <a:normAutofit/>
          </a:bodyPr>
          <a:lstStyle/>
          <a:p>
            <a:r>
              <a:rPr lang="en-US" sz="4800" dirty="0" smtClean="0"/>
              <a:t>Declaration of Independence</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193800"/>
            <a:ext cx="5873750" cy="905877"/>
          </a:xfrm>
        </p:spPr>
        <p:txBody>
          <a:bodyPr>
            <a:noAutofit/>
          </a:bodyPr>
          <a:lstStyle/>
          <a:p>
            <a:pPr marL="457200" indent="-457200" algn="l">
              <a:buFontTx/>
              <a:buChar char="-"/>
            </a:pPr>
            <a:r>
              <a:rPr lang="en-US" sz="3200" dirty="0" smtClean="0"/>
              <a:t>Thomas Jefferson was the primary author and drafted the declaration in a single day.</a:t>
            </a:r>
          </a:p>
          <a:p>
            <a:pPr marL="457200" indent="-457200" algn="l">
              <a:buFontTx/>
              <a:buChar char="-"/>
            </a:pPr>
            <a:r>
              <a:rPr lang="en-US" sz="3200" dirty="0" smtClean="0"/>
              <a:t>Congress accepted the draft and made many changes. </a:t>
            </a:r>
          </a:p>
          <a:p>
            <a:pPr marL="457200" indent="-457200" algn="l">
              <a:buFontTx/>
              <a:buChar char="-"/>
            </a:pPr>
            <a:r>
              <a:rPr lang="en-US" sz="3200" dirty="0" smtClean="0"/>
              <a:t>It officially adopted the actual declaration on July 4</a:t>
            </a:r>
            <a:r>
              <a:rPr lang="en-US" sz="3200" baseline="30000" dirty="0" smtClean="0"/>
              <a:t>th</a:t>
            </a:r>
            <a:r>
              <a:rPr lang="en-US" sz="3200" dirty="0" smtClean="0"/>
              <a:t>, 1776</a:t>
            </a:r>
          </a:p>
          <a:p>
            <a:pPr algn="l"/>
            <a:endParaRPr lang="en-US" sz="3200" dirty="0"/>
          </a:p>
        </p:txBody>
      </p:sp>
      <p:pic>
        <p:nvPicPr>
          <p:cNvPr id="36866" name="Picture 2" descr="mage result for back of two dollar b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82" y="1193800"/>
            <a:ext cx="5585304" cy="3630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6290" y="5029340"/>
            <a:ext cx="4553234" cy="369332"/>
          </a:xfrm>
          <a:prstGeom prst="rect">
            <a:avLst/>
          </a:prstGeom>
          <a:noFill/>
        </p:spPr>
        <p:txBody>
          <a:bodyPr wrap="none" rtlCol="0">
            <a:spAutoFit/>
          </a:bodyPr>
          <a:lstStyle/>
          <a:p>
            <a:r>
              <a:rPr lang="en-US" dirty="0" smtClean="0"/>
              <a:t>A declaration is a statement or announcement</a:t>
            </a:r>
            <a:endParaRPr lang="en-US" dirty="0"/>
          </a:p>
        </p:txBody>
      </p:sp>
    </p:spTree>
    <p:extLst>
      <p:ext uri="{BB962C8B-B14F-4D97-AF65-F5344CB8AC3E}">
        <p14:creationId xmlns:p14="http://schemas.microsoft.com/office/powerpoint/2010/main" val="114549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2064517" y="-1583558"/>
            <a:ext cx="9144000" cy="2387600"/>
          </a:xfrm>
        </p:spPr>
        <p:txBody>
          <a:bodyPr>
            <a:normAutofit/>
          </a:bodyPr>
          <a:lstStyle/>
          <a:p>
            <a:r>
              <a:rPr lang="en-US" sz="4800" dirty="0" smtClean="0"/>
              <a:t>Declaration of Independence</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193800"/>
            <a:ext cx="5873750" cy="905877"/>
          </a:xfrm>
        </p:spPr>
        <p:txBody>
          <a:bodyPr>
            <a:noAutofit/>
          </a:bodyPr>
          <a:lstStyle/>
          <a:p>
            <a:pPr marL="457200" indent="-457200" algn="l">
              <a:buFontTx/>
              <a:buChar char="-"/>
            </a:pPr>
            <a:r>
              <a:rPr lang="en-US" sz="3200" dirty="0" smtClean="0"/>
              <a:t>Its primary purpose was to explain to the nations of the world reasons why America was seeking independence from England.</a:t>
            </a:r>
          </a:p>
          <a:p>
            <a:pPr marL="457200" indent="-457200" algn="l">
              <a:buFontTx/>
              <a:buChar char="-"/>
            </a:pPr>
            <a:r>
              <a:rPr lang="en-US" sz="3200" dirty="0" smtClean="0"/>
              <a:t>It Remains perhaps the most important document in American history. During </a:t>
            </a:r>
            <a:r>
              <a:rPr lang="en-US" sz="3200" dirty="0" smtClean="0"/>
              <a:t>World </a:t>
            </a:r>
            <a:r>
              <a:rPr lang="en-US" sz="3200" dirty="0" smtClean="0"/>
              <a:t>War II, it was hidden away at Fort Knox!</a:t>
            </a:r>
          </a:p>
          <a:p>
            <a:pPr algn="l"/>
            <a:endParaRPr lang="en-US" sz="3200" dirty="0"/>
          </a:p>
        </p:txBody>
      </p:sp>
      <p:pic>
        <p:nvPicPr>
          <p:cNvPr id="37890" name="Picture 2" descr="mage result for declaration of indepen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90" y="1193800"/>
            <a:ext cx="5186855" cy="539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2064517" y="-1583558"/>
            <a:ext cx="9144000" cy="2387600"/>
          </a:xfrm>
        </p:spPr>
        <p:txBody>
          <a:bodyPr>
            <a:normAutofit/>
          </a:bodyPr>
          <a:lstStyle/>
          <a:p>
            <a:r>
              <a:rPr lang="en-US" sz="4800" dirty="0" smtClean="0"/>
              <a:t>What did it say?</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193800"/>
            <a:ext cx="5873750" cy="905877"/>
          </a:xfrm>
        </p:spPr>
        <p:txBody>
          <a:bodyPr>
            <a:noAutofit/>
          </a:bodyPr>
          <a:lstStyle/>
          <a:p>
            <a:pPr marL="457200" indent="-457200" algn="l">
              <a:buFontTx/>
              <a:buChar char="-"/>
            </a:pPr>
            <a:r>
              <a:rPr lang="en-US" sz="3200" dirty="0" smtClean="0"/>
              <a:t>People have the DUTY to change government if that government tries to rule without having permission of the people (consent). </a:t>
            </a:r>
          </a:p>
          <a:p>
            <a:pPr marL="457200" indent="-457200" algn="l">
              <a:buFontTx/>
              <a:buChar char="-"/>
            </a:pPr>
            <a:r>
              <a:rPr lang="en-US" sz="3200" dirty="0" smtClean="0"/>
              <a:t>People have certain unalienable rights such as life, liberty, and the pursuit of </a:t>
            </a:r>
            <a:r>
              <a:rPr lang="en-US" sz="3200" dirty="0" smtClean="0"/>
              <a:t>happiness.</a:t>
            </a:r>
            <a:endParaRPr lang="en-US" sz="3200" dirty="0" smtClean="0"/>
          </a:p>
          <a:p>
            <a:pPr algn="l"/>
            <a:endParaRPr lang="en-US" sz="3200" dirty="0"/>
          </a:p>
        </p:txBody>
      </p:sp>
      <p:pic>
        <p:nvPicPr>
          <p:cNvPr id="38914" name="Picture 2" descr="mage result for declaration of independenc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804042"/>
            <a:ext cx="5272927" cy="5202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8686" y="6006663"/>
            <a:ext cx="4253729" cy="646331"/>
          </a:xfrm>
          <a:prstGeom prst="rect">
            <a:avLst/>
          </a:prstGeom>
          <a:noFill/>
        </p:spPr>
        <p:txBody>
          <a:bodyPr wrap="none" rtlCol="0">
            <a:spAutoFit/>
          </a:bodyPr>
          <a:lstStyle/>
          <a:p>
            <a:r>
              <a:rPr lang="en-US" dirty="0" smtClean="0"/>
              <a:t>Unalienable rights are those that cannot be</a:t>
            </a:r>
          </a:p>
          <a:p>
            <a:pPr algn="ctr"/>
            <a:r>
              <a:rPr lang="en-US" dirty="0" smtClean="0"/>
              <a:t>taken away</a:t>
            </a:r>
            <a:endParaRPr lang="en-US" dirty="0"/>
          </a:p>
        </p:txBody>
      </p:sp>
    </p:spTree>
    <p:extLst>
      <p:ext uri="{BB962C8B-B14F-4D97-AF65-F5344CB8AC3E}">
        <p14:creationId xmlns:p14="http://schemas.microsoft.com/office/powerpoint/2010/main" val="115703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2D9D-745E-4058-8BC7-6D704F409806}"/>
              </a:ext>
            </a:extLst>
          </p:cNvPr>
          <p:cNvSpPr>
            <a:spLocks noGrp="1"/>
          </p:cNvSpPr>
          <p:nvPr>
            <p:ph type="ctrTitle"/>
          </p:nvPr>
        </p:nvSpPr>
        <p:spPr>
          <a:xfrm>
            <a:off x="2064517" y="-1583558"/>
            <a:ext cx="9144000" cy="2387600"/>
          </a:xfrm>
        </p:spPr>
        <p:txBody>
          <a:bodyPr>
            <a:normAutofit/>
          </a:bodyPr>
          <a:lstStyle/>
          <a:p>
            <a:r>
              <a:rPr lang="en-US" sz="4800" dirty="0" smtClean="0"/>
              <a:t>Hypocrisy?</a:t>
            </a:r>
            <a:endParaRPr lang="en-US" sz="4800" dirty="0"/>
          </a:p>
        </p:txBody>
      </p:sp>
      <p:sp>
        <p:nvSpPr>
          <p:cNvPr id="3" name="Subtitle 2">
            <a:extLst>
              <a:ext uri="{FF2B5EF4-FFF2-40B4-BE49-F238E27FC236}">
                <a16:creationId xmlns:a16="http://schemas.microsoft.com/office/drawing/2014/main" xmlns="" id="{DCEC4086-6E32-4BD2-B935-EF5CB576EE8E}"/>
              </a:ext>
            </a:extLst>
          </p:cNvPr>
          <p:cNvSpPr>
            <a:spLocks noGrp="1"/>
          </p:cNvSpPr>
          <p:nvPr>
            <p:ph type="subTitle" idx="1"/>
          </p:nvPr>
        </p:nvSpPr>
        <p:spPr>
          <a:xfrm>
            <a:off x="6096000" y="1193800"/>
            <a:ext cx="5873750" cy="905877"/>
          </a:xfrm>
        </p:spPr>
        <p:txBody>
          <a:bodyPr>
            <a:noAutofit/>
          </a:bodyPr>
          <a:lstStyle/>
          <a:p>
            <a:pPr marL="457200" indent="-457200" algn="l">
              <a:buFontTx/>
              <a:buChar char="-"/>
            </a:pPr>
            <a:r>
              <a:rPr lang="en-US" sz="3200" dirty="0" smtClean="0"/>
              <a:t>Slaves, however, were denied “unalienable rights.” How is that possible when the Declaration of Independence claims all people are entitled to these? </a:t>
            </a:r>
          </a:p>
          <a:p>
            <a:pPr marL="457200" indent="-457200" algn="l">
              <a:buFontTx/>
              <a:buChar char="-"/>
            </a:pPr>
            <a:r>
              <a:rPr lang="en-US" sz="3200" dirty="0" smtClean="0"/>
              <a:t>Slavery supporters considered slaves PROPERTY before they considered them humans. </a:t>
            </a:r>
          </a:p>
          <a:p>
            <a:pPr marL="457200" indent="-457200" algn="l">
              <a:buFontTx/>
              <a:buChar char="-"/>
            </a:pPr>
            <a:r>
              <a:rPr lang="en-US" sz="3200" dirty="0" smtClean="0"/>
              <a:t>Thomas Jefferson owned up to </a:t>
            </a:r>
            <a:r>
              <a:rPr lang="en-US" sz="3200" smtClean="0"/>
              <a:t>200 </a:t>
            </a:r>
            <a:r>
              <a:rPr lang="en-US" sz="3200" smtClean="0"/>
              <a:t>slaves.</a:t>
            </a:r>
            <a:endParaRPr lang="en-US" sz="3200" dirty="0" smtClean="0"/>
          </a:p>
          <a:p>
            <a:pPr algn="l"/>
            <a:endParaRPr lang="en-US" sz="3200" dirty="0"/>
          </a:p>
        </p:txBody>
      </p:sp>
      <p:sp>
        <p:nvSpPr>
          <p:cNvPr id="4" name="TextBox 3"/>
          <p:cNvSpPr txBox="1"/>
          <p:nvPr/>
        </p:nvSpPr>
        <p:spPr>
          <a:xfrm>
            <a:off x="1108686" y="6006663"/>
            <a:ext cx="4253729" cy="646331"/>
          </a:xfrm>
          <a:prstGeom prst="rect">
            <a:avLst/>
          </a:prstGeom>
          <a:noFill/>
        </p:spPr>
        <p:txBody>
          <a:bodyPr wrap="none" rtlCol="0">
            <a:spAutoFit/>
          </a:bodyPr>
          <a:lstStyle/>
          <a:p>
            <a:r>
              <a:rPr lang="en-US" dirty="0" smtClean="0"/>
              <a:t>Unalienable rights are those that cannot be</a:t>
            </a:r>
          </a:p>
          <a:p>
            <a:pPr algn="ctr"/>
            <a:r>
              <a:rPr lang="en-US" dirty="0" smtClean="0"/>
              <a:t>taken away</a:t>
            </a:r>
            <a:endParaRPr lang="en-US" dirty="0"/>
          </a:p>
        </p:txBody>
      </p:sp>
      <p:pic>
        <p:nvPicPr>
          <p:cNvPr id="40962" name="Picture 2" descr="mage result for thomas jefferson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70" y="646386"/>
            <a:ext cx="4240924" cy="512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900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25146</TotalTime>
  <Words>839</Words>
  <Application>Microsoft Macintosh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Office Theme</vt:lpstr>
      <vt:lpstr>PowerPoint Presentation</vt:lpstr>
      <vt:lpstr>January 10, 1776</vt:lpstr>
      <vt:lpstr>1776 - 1783</vt:lpstr>
      <vt:lpstr>June 7, 1776</vt:lpstr>
      <vt:lpstr>The Committee of Five</vt:lpstr>
      <vt:lpstr>Declaration of Independence</vt:lpstr>
      <vt:lpstr>Declaration of Independence</vt:lpstr>
      <vt:lpstr>What did it say?</vt:lpstr>
      <vt:lpstr>Hypocrisy?</vt:lpstr>
      <vt:lpstr>Facts about the Declaration of Independence</vt:lpstr>
      <vt:lpstr>Treaty of Alliance - 1778</vt:lpstr>
      <vt:lpstr>Treaty of Paris - 1783</vt:lpstr>
      <vt:lpstr>Follow up Activity 1</vt:lpstr>
      <vt:lpstr>Follow up Activity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Nussbaum, Greg M</dc:creator>
  <cp:lastModifiedBy>Microsoft Office User</cp:lastModifiedBy>
  <cp:revision>88</cp:revision>
  <cp:lastPrinted>2018-12-06T15:31:07Z</cp:lastPrinted>
  <dcterms:created xsi:type="dcterms:W3CDTF">2018-12-06T13:35:12Z</dcterms:created>
  <dcterms:modified xsi:type="dcterms:W3CDTF">2019-01-22T18:32:27Z</dcterms:modified>
</cp:coreProperties>
</file>