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4" r:id="rId3"/>
    <p:sldId id="257" r:id="rId4"/>
    <p:sldId id="276" r:id="rId5"/>
    <p:sldId id="277" r:id="rId6"/>
    <p:sldId id="278" r:id="rId7"/>
    <p:sldId id="279" r:id="rId8"/>
    <p:sldId id="280" r:id="rId9"/>
    <p:sldId id="281" r:id="rId10"/>
    <p:sldId id="287" r:id="rId11"/>
    <p:sldId id="288" r:id="rId12"/>
    <p:sldId id="289" r:id="rId13"/>
    <p:sldId id="290" r:id="rId14"/>
    <p:sldId id="291" r:id="rId15"/>
    <p:sldId id="292" r:id="rId16"/>
    <p:sldId id="293"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p:cViewPr varScale="1">
        <p:scale>
          <a:sx n="99" d="100"/>
          <a:sy n="99" d="100"/>
        </p:scale>
        <p:origin x="992"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B5D20-9180-4AAD-9A89-4C4A2F8426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AE6FCC-8CFB-4A33-88EF-C03BAAE823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DE921C-963A-40D3-9DB7-0CEAB8DFD00F}"/>
              </a:ext>
            </a:extLst>
          </p:cNvPr>
          <p:cNvSpPr>
            <a:spLocks noGrp="1"/>
          </p:cNvSpPr>
          <p:nvPr>
            <p:ph type="dt" sz="half" idx="10"/>
          </p:nvPr>
        </p:nvSpPr>
        <p:spPr/>
        <p:txBody>
          <a:bodyPr/>
          <a:lstStyle/>
          <a:p>
            <a:fld id="{77E2D889-291E-4A71-A89B-7E83B4FE721A}" type="datetimeFigureOut">
              <a:rPr lang="en-US" smtClean="0"/>
              <a:t>12/29/25</a:t>
            </a:fld>
            <a:endParaRPr lang="en-US"/>
          </a:p>
        </p:txBody>
      </p:sp>
      <p:sp>
        <p:nvSpPr>
          <p:cNvPr id="5" name="Footer Placeholder 4">
            <a:extLst>
              <a:ext uri="{FF2B5EF4-FFF2-40B4-BE49-F238E27FC236}">
                <a16:creationId xmlns:a16="http://schemas.microsoft.com/office/drawing/2014/main" id="{3C5EB26E-C710-4AE4-B482-FECA62CC7B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34404A-EB5E-44D2-9196-81CD25E5C29E}"/>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345160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64535-3AE6-4DD3-A605-1BA2E13433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83196C-BBA1-4C51-A57A-0B1836DCAE0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6BAED7-76BE-4539-B731-713A81577F2F}"/>
              </a:ext>
            </a:extLst>
          </p:cNvPr>
          <p:cNvSpPr>
            <a:spLocks noGrp="1"/>
          </p:cNvSpPr>
          <p:nvPr>
            <p:ph type="dt" sz="half" idx="10"/>
          </p:nvPr>
        </p:nvSpPr>
        <p:spPr/>
        <p:txBody>
          <a:bodyPr/>
          <a:lstStyle/>
          <a:p>
            <a:fld id="{77E2D889-291E-4A71-A89B-7E83B4FE721A}" type="datetimeFigureOut">
              <a:rPr lang="en-US" smtClean="0"/>
              <a:t>12/29/25</a:t>
            </a:fld>
            <a:endParaRPr lang="en-US"/>
          </a:p>
        </p:txBody>
      </p:sp>
      <p:sp>
        <p:nvSpPr>
          <p:cNvPr id="5" name="Footer Placeholder 4">
            <a:extLst>
              <a:ext uri="{FF2B5EF4-FFF2-40B4-BE49-F238E27FC236}">
                <a16:creationId xmlns:a16="http://schemas.microsoft.com/office/drawing/2014/main" id="{2816B442-58F5-410D-B504-E6402261F3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D062CE-5229-47EF-817E-67979C165604}"/>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2996410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1321B7-3852-4DB0-BCB0-C399E80014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0519E1-DC26-4CEF-9FEC-82555D3391A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9BDB1-346B-4870-A54F-6F4971C75DA2}"/>
              </a:ext>
            </a:extLst>
          </p:cNvPr>
          <p:cNvSpPr>
            <a:spLocks noGrp="1"/>
          </p:cNvSpPr>
          <p:nvPr>
            <p:ph type="dt" sz="half" idx="10"/>
          </p:nvPr>
        </p:nvSpPr>
        <p:spPr/>
        <p:txBody>
          <a:bodyPr/>
          <a:lstStyle/>
          <a:p>
            <a:fld id="{77E2D889-291E-4A71-A89B-7E83B4FE721A}" type="datetimeFigureOut">
              <a:rPr lang="en-US" smtClean="0"/>
              <a:t>12/29/25</a:t>
            </a:fld>
            <a:endParaRPr lang="en-US"/>
          </a:p>
        </p:txBody>
      </p:sp>
      <p:sp>
        <p:nvSpPr>
          <p:cNvPr id="5" name="Footer Placeholder 4">
            <a:extLst>
              <a:ext uri="{FF2B5EF4-FFF2-40B4-BE49-F238E27FC236}">
                <a16:creationId xmlns:a16="http://schemas.microsoft.com/office/drawing/2014/main" id="{96D37EFE-838F-4FAF-B056-AE9A392C8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689BF-68BA-41C2-9F66-067E6752798D}"/>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1968539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95FF8-9133-4E5D-85E4-7847515327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7604FC-E2F3-44B4-8BA5-A597B2B286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CBC7B1-647A-4CD8-8BD4-182394BD26A8}"/>
              </a:ext>
            </a:extLst>
          </p:cNvPr>
          <p:cNvSpPr>
            <a:spLocks noGrp="1"/>
          </p:cNvSpPr>
          <p:nvPr>
            <p:ph type="dt" sz="half" idx="10"/>
          </p:nvPr>
        </p:nvSpPr>
        <p:spPr/>
        <p:txBody>
          <a:bodyPr/>
          <a:lstStyle/>
          <a:p>
            <a:fld id="{77E2D889-291E-4A71-A89B-7E83B4FE721A}" type="datetimeFigureOut">
              <a:rPr lang="en-US" smtClean="0"/>
              <a:t>12/29/25</a:t>
            </a:fld>
            <a:endParaRPr lang="en-US"/>
          </a:p>
        </p:txBody>
      </p:sp>
      <p:sp>
        <p:nvSpPr>
          <p:cNvPr id="5" name="Footer Placeholder 4">
            <a:extLst>
              <a:ext uri="{FF2B5EF4-FFF2-40B4-BE49-F238E27FC236}">
                <a16:creationId xmlns:a16="http://schemas.microsoft.com/office/drawing/2014/main" id="{1E257E05-64C9-4F78-95C0-B2B0798EB6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F7FD69-F558-4B18-889B-CB2033206340}"/>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3044450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14091-C28E-4E94-B934-8CA5912A52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18580D-C6EE-4BCB-8CA4-EB65B74662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3F085B5-90D7-46CC-B6E9-10B1B9ED4AC4}"/>
              </a:ext>
            </a:extLst>
          </p:cNvPr>
          <p:cNvSpPr>
            <a:spLocks noGrp="1"/>
          </p:cNvSpPr>
          <p:nvPr>
            <p:ph type="dt" sz="half" idx="10"/>
          </p:nvPr>
        </p:nvSpPr>
        <p:spPr/>
        <p:txBody>
          <a:bodyPr/>
          <a:lstStyle/>
          <a:p>
            <a:fld id="{77E2D889-291E-4A71-A89B-7E83B4FE721A}" type="datetimeFigureOut">
              <a:rPr lang="en-US" smtClean="0"/>
              <a:t>12/29/25</a:t>
            </a:fld>
            <a:endParaRPr lang="en-US"/>
          </a:p>
        </p:txBody>
      </p:sp>
      <p:sp>
        <p:nvSpPr>
          <p:cNvPr id="5" name="Footer Placeholder 4">
            <a:extLst>
              <a:ext uri="{FF2B5EF4-FFF2-40B4-BE49-F238E27FC236}">
                <a16:creationId xmlns:a16="http://schemas.microsoft.com/office/drawing/2014/main" id="{B467815B-DF05-4D5D-8F62-A27717BFC5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C6956D-355E-4B2D-8B2C-ADA10C570973}"/>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3326681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BAD49-0374-4199-BA3F-7830A1845B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0D1CEE-22A3-496D-AAA1-198DECF2B0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B14A36-1FD3-4B50-B212-A37D86D38A0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B1DB19-1FF0-438B-9EC5-3409922E179D}"/>
              </a:ext>
            </a:extLst>
          </p:cNvPr>
          <p:cNvSpPr>
            <a:spLocks noGrp="1"/>
          </p:cNvSpPr>
          <p:nvPr>
            <p:ph type="dt" sz="half" idx="10"/>
          </p:nvPr>
        </p:nvSpPr>
        <p:spPr/>
        <p:txBody>
          <a:bodyPr/>
          <a:lstStyle/>
          <a:p>
            <a:fld id="{77E2D889-291E-4A71-A89B-7E83B4FE721A}" type="datetimeFigureOut">
              <a:rPr lang="en-US" smtClean="0"/>
              <a:t>12/29/25</a:t>
            </a:fld>
            <a:endParaRPr lang="en-US"/>
          </a:p>
        </p:txBody>
      </p:sp>
      <p:sp>
        <p:nvSpPr>
          <p:cNvPr id="6" name="Footer Placeholder 5">
            <a:extLst>
              <a:ext uri="{FF2B5EF4-FFF2-40B4-BE49-F238E27FC236}">
                <a16:creationId xmlns:a16="http://schemas.microsoft.com/office/drawing/2014/main" id="{57E095C4-834C-4B15-98B4-73BC411542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3BF6C9-CCFA-4D8D-B8BC-3868BD190667}"/>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2431104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F8C1E-9DF3-477E-8387-FA64D5CCB2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A6B0BF-3552-481A-A0EB-1D8D915787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AA47000-B7E1-47FB-A00A-C8BCAD1671D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789166-8587-43C0-90E2-E8C55D5A04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19C127B-0E55-43F3-BB63-0547C1EF199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FE5BB3-414A-4AEB-803B-C0F03E13AB06}"/>
              </a:ext>
            </a:extLst>
          </p:cNvPr>
          <p:cNvSpPr>
            <a:spLocks noGrp="1"/>
          </p:cNvSpPr>
          <p:nvPr>
            <p:ph type="dt" sz="half" idx="10"/>
          </p:nvPr>
        </p:nvSpPr>
        <p:spPr/>
        <p:txBody>
          <a:bodyPr/>
          <a:lstStyle/>
          <a:p>
            <a:fld id="{77E2D889-291E-4A71-A89B-7E83B4FE721A}" type="datetimeFigureOut">
              <a:rPr lang="en-US" smtClean="0"/>
              <a:t>12/29/25</a:t>
            </a:fld>
            <a:endParaRPr lang="en-US"/>
          </a:p>
        </p:txBody>
      </p:sp>
      <p:sp>
        <p:nvSpPr>
          <p:cNvPr id="8" name="Footer Placeholder 7">
            <a:extLst>
              <a:ext uri="{FF2B5EF4-FFF2-40B4-BE49-F238E27FC236}">
                <a16:creationId xmlns:a16="http://schemas.microsoft.com/office/drawing/2014/main" id="{04C62681-CBCE-4E72-8FF6-90B4D22D57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C94B7F-78F4-4284-89DA-76356A5998C2}"/>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180743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3193E-5F8C-42DE-B4B8-E99FAC928F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D8BC37-89C7-42DD-A131-20FF9708A8DD}"/>
              </a:ext>
            </a:extLst>
          </p:cNvPr>
          <p:cNvSpPr>
            <a:spLocks noGrp="1"/>
          </p:cNvSpPr>
          <p:nvPr>
            <p:ph type="dt" sz="half" idx="10"/>
          </p:nvPr>
        </p:nvSpPr>
        <p:spPr/>
        <p:txBody>
          <a:bodyPr/>
          <a:lstStyle/>
          <a:p>
            <a:fld id="{77E2D889-291E-4A71-A89B-7E83B4FE721A}" type="datetimeFigureOut">
              <a:rPr lang="en-US" smtClean="0"/>
              <a:t>12/29/25</a:t>
            </a:fld>
            <a:endParaRPr lang="en-US"/>
          </a:p>
        </p:txBody>
      </p:sp>
      <p:sp>
        <p:nvSpPr>
          <p:cNvPr id="4" name="Footer Placeholder 3">
            <a:extLst>
              <a:ext uri="{FF2B5EF4-FFF2-40B4-BE49-F238E27FC236}">
                <a16:creationId xmlns:a16="http://schemas.microsoft.com/office/drawing/2014/main" id="{8CFF9D1F-82C3-4473-AE9C-47C46FC61D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4E5F4B-7188-44EC-A31F-16D0900778E3}"/>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2800090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2D7A1C-7AF1-41A4-8155-E1EA88F10171}"/>
              </a:ext>
            </a:extLst>
          </p:cNvPr>
          <p:cNvSpPr>
            <a:spLocks noGrp="1"/>
          </p:cNvSpPr>
          <p:nvPr>
            <p:ph type="dt" sz="half" idx="10"/>
          </p:nvPr>
        </p:nvSpPr>
        <p:spPr/>
        <p:txBody>
          <a:bodyPr/>
          <a:lstStyle/>
          <a:p>
            <a:fld id="{77E2D889-291E-4A71-A89B-7E83B4FE721A}" type="datetimeFigureOut">
              <a:rPr lang="en-US" smtClean="0"/>
              <a:t>12/29/25</a:t>
            </a:fld>
            <a:endParaRPr lang="en-US"/>
          </a:p>
        </p:txBody>
      </p:sp>
      <p:sp>
        <p:nvSpPr>
          <p:cNvPr id="3" name="Footer Placeholder 2">
            <a:extLst>
              <a:ext uri="{FF2B5EF4-FFF2-40B4-BE49-F238E27FC236}">
                <a16:creationId xmlns:a16="http://schemas.microsoft.com/office/drawing/2014/main" id="{9AB96B9A-EF8F-4515-96B6-16A59974CD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E36C80-EE98-44BA-9261-6AA3CC568681}"/>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3843808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2489B-4280-494D-9B2B-E4EFC8C78A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CC423E-E608-4A31-8D2F-F3DDA87917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50F902-C46C-40FE-A805-97AC4BB3FD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95B480-3694-416E-8A2D-C84FCAE2E6CF}"/>
              </a:ext>
            </a:extLst>
          </p:cNvPr>
          <p:cNvSpPr>
            <a:spLocks noGrp="1"/>
          </p:cNvSpPr>
          <p:nvPr>
            <p:ph type="dt" sz="half" idx="10"/>
          </p:nvPr>
        </p:nvSpPr>
        <p:spPr/>
        <p:txBody>
          <a:bodyPr/>
          <a:lstStyle/>
          <a:p>
            <a:fld id="{77E2D889-291E-4A71-A89B-7E83B4FE721A}" type="datetimeFigureOut">
              <a:rPr lang="en-US" smtClean="0"/>
              <a:t>12/29/25</a:t>
            </a:fld>
            <a:endParaRPr lang="en-US"/>
          </a:p>
        </p:txBody>
      </p:sp>
      <p:sp>
        <p:nvSpPr>
          <p:cNvPr id="6" name="Footer Placeholder 5">
            <a:extLst>
              <a:ext uri="{FF2B5EF4-FFF2-40B4-BE49-F238E27FC236}">
                <a16:creationId xmlns:a16="http://schemas.microsoft.com/office/drawing/2014/main" id="{438ECB29-FE4A-4D32-A09B-C4B53CD627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82E37C-5441-4695-9DC6-E3FD4990937D}"/>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855302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89F0E-916D-47F8-8BAB-CE5930D283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4AEFDF-F5C5-4DFF-B4AA-437DBFBA5A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37FB64-E3A7-451C-BBBC-AD7BBC90D6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DA659D-2EA5-4499-BC36-3CFCA717EE0C}"/>
              </a:ext>
            </a:extLst>
          </p:cNvPr>
          <p:cNvSpPr>
            <a:spLocks noGrp="1"/>
          </p:cNvSpPr>
          <p:nvPr>
            <p:ph type="dt" sz="half" idx="10"/>
          </p:nvPr>
        </p:nvSpPr>
        <p:spPr/>
        <p:txBody>
          <a:bodyPr/>
          <a:lstStyle/>
          <a:p>
            <a:fld id="{77E2D889-291E-4A71-A89B-7E83B4FE721A}" type="datetimeFigureOut">
              <a:rPr lang="en-US" smtClean="0"/>
              <a:t>12/29/25</a:t>
            </a:fld>
            <a:endParaRPr lang="en-US"/>
          </a:p>
        </p:txBody>
      </p:sp>
      <p:sp>
        <p:nvSpPr>
          <p:cNvPr id="6" name="Footer Placeholder 5">
            <a:extLst>
              <a:ext uri="{FF2B5EF4-FFF2-40B4-BE49-F238E27FC236}">
                <a16:creationId xmlns:a16="http://schemas.microsoft.com/office/drawing/2014/main" id="{5E08927F-A281-4AEB-AC0B-07F699E0A6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E4B31E-AE6C-4277-8A4C-48D538A544F9}"/>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2643487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4BFDC7-F881-4B94-A140-23A06B324C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3EAA19-12EB-4248-B056-01CCB9A9FB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598528-734F-4F4B-97E9-EB6B15EE34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E2D889-291E-4A71-A89B-7E83B4FE721A}" type="datetimeFigureOut">
              <a:rPr lang="en-US" smtClean="0"/>
              <a:t>12/29/25</a:t>
            </a:fld>
            <a:endParaRPr lang="en-US"/>
          </a:p>
        </p:txBody>
      </p:sp>
      <p:sp>
        <p:nvSpPr>
          <p:cNvPr id="5" name="Footer Placeholder 4">
            <a:extLst>
              <a:ext uri="{FF2B5EF4-FFF2-40B4-BE49-F238E27FC236}">
                <a16:creationId xmlns:a16="http://schemas.microsoft.com/office/drawing/2014/main" id="{AC402676-CCA0-405A-8F33-9E99C97F73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B5FD5B-A24C-4DDD-9652-56A9660C41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C3A21-04C1-44D3-8D63-703A312B9F02}" type="slidenum">
              <a:rPr lang="en-US" smtClean="0"/>
              <a:t>‹#›</a:t>
            </a:fld>
            <a:endParaRPr lang="en-US"/>
          </a:p>
        </p:txBody>
      </p:sp>
    </p:spTree>
    <p:extLst>
      <p:ext uri="{BB962C8B-B14F-4D97-AF65-F5344CB8AC3E}">
        <p14:creationId xmlns:p14="http://schemas.microsoft.com/office/powerpoint/2010/main" val="1231894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learnaboutamerica.com/american-history/revolutionary-war/causes-of-the-revolutionary-war/first-continental-congress"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learnaboutamerica.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stamp Act">
            <a:extLst>
              <a:ext uri="{FF2B5EF4-FFF2-40B4-BE49-F238E27FC236}">
                <a16:creationId xmlns:a16="http://schemas.microsoft.com/office/drawing/2014/main" id="{48D65D20-17E3-43A8-81C9-F216C0B9E4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7375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BB0F4CC5-B068-471B-944D-D5BA69504D6A}"/>
              </a:ext>
            </a:extLst>
          </p:cNvPr>
          <p:cNvSpPr/>
          <p:nvPr/>
        </p:nvSpPr>
        <p:spPr>
          <a:xfrm>
            <a:off x="6318252" y="2872285"/>
            <a:ext cx="5459764" cy="2246769"/>
          </a:xfrm>
          <a:prstGeom prst="rect">
            <a:avLst/>
          </a:prstGeom>
        </p:spPr>
        <p:txBody>
          <a:bodyPr wrap="none">
            <a:spAutoFit/>
          </a:bodyPr>
          <a:lstStyle/>
          <a:p>
            <a:r>
              <a:rPr lang="en-US" sz="3200" dirty="0"/>
              <a:t>The American Revolution Series</a:t>
            </a:r>
          </a:p>
          <a:p>
            <a:endParaRPr lang="en-US" dirty="0"/>
          </a:p>
          <a:p>
            <a:pPr algn="ctr"/>
            <a:r>
              <a:rPr lang="en-US" dirty="0"/>
              <a:t>Causes: </a:t>
            </a:r>
          </a:p>
          <a:p>
            <a:pPr algn="ctr"/>
            <a:r>
              <a:rPr lang="en-US" dirty="0"/>
              <a:t>The Continental Congresses</a:t>
            </a:r>
          </a:p>
          <a:p>
            <a:endParaRPr lang="en-US" dirty="0"/>
          </a:p>
          <a:p>
            <a:endParaRPr lang="en-US" dirty="0"/>
          </a:p>
          <a:p>
            <a:endParaRPr lang="en-US" dirty="0"/>
          </a:p>
        </p:txBody>
      </p:sp>
      <p:pic>
        <p:nvPicPr>
          <p:cNvPr id="15364" name="Picture 4" descr="https://www.mrnussbaum.com/wp-content/themes/game_v2/dist/assets/images/main_logo.png">
            <a:extLst>
              <a:ext uri="{FF2B5EF4-FFF2-40B4-BE49-F238E27FC236}">
                <a16:creationId xmlns:a16="http://schemas.microsoft.com/office/drawing/2014/main" id="{E8B51114-525F-4A26-85BE-7E5F4E7636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0221" y="494169"/>
            <a:ext cx="5035826" cy="10170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statue of liberty and a map&#10;&#10;AI-generated content may be incorrect.">
            <a:extLst>
              <a:ext uri="{FF2B5EF4-FFF2-40B4-BE49-F238E27FC236}">
                <a16:creationId xmlns:a16="http://schemas.microsoft.com/office/drawing/2014/main" id="{B0880276-6430-877E-BE88-5493131F01B1}"/>
              </a:ext>
            </a:extLst>
          </p:cNvPr>
          <p:cNvPicPr>
            <a:picLocks noChangeAspect="1"/>
          </p:cNvPicPr>
          <p:nvPr/>
        </p:nvPicPr>
        <p:blipFill>
          <a:blip r:embed="rId4"/>
          <a:stretch>
            <a:fillRect/>
          </a:stretch>
        </p:blipFill>
        <p:spPr>
          <a:xfrm>
            <a:off x="8246412" y="1511170"/>
            <a:ext cx="1546822" cy="1232030"/>
          </a:xfrm>
          <a:prstGeom prst="rect">
            <a:avLst/>
          </a:prstGeom>
        </p:spPr>
      </p:pic>
    </p:spTree>
    <p:extLst>
      <p:ext uri="{BB962C8B-B14F-4D97-AF65-F5344CB8AC3E}">
        <p14:creationId xmlns:p14="http://schemas.microsoft.com/office/powerpoint/2010/main" val="2436427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2D9D-745E-4058-8BC7-6D704F409806}"/>
              </a:ext>
            </a:extLst>
          </p:cNvPr>
          <p:cNvSpPr>
            <a:spLocks noGrp="1"/>
          </p:cNvSpPr>
          <p:nvPr>
            <p:ph type="ctrTitle"/>
          </p:nvPr>
        </p:nvSpPr>
        <p:spPr>
          <a:xfrm>
            <a:off x="1717963" y="-1510242"/>
            <a:ext cx="9144000" cy="2387600"/>
          </a:xfrm>
        </p:spPr>
        <p:txBody>
          <a:bodyPr>
            <a:normAutofit/>
          </a:bodyPr>
          <a:lstStyle/>
          <a:p>
            <a:r>
              <a:rPr lang="en-US" sz="4800" dirty="0"/>
              <a:t>Second Continental Congress</a:t>
            </a:r>
          </a:p>
        </p:txBody>
      </p:sp>
      <p:sp>
        <p:nvSpPr>
          <p:cNvPr id="3" name="Subtitle 2">
            <a:extLst>
              <a:ext uri="{FF2B5EF4-FFF2-40B4-BE49-F238E27FC236}">
                <a16:creationId xmlns:a16="http://schemas.microsoft.com/office/drawing/2014/main" id="{DCEC4086-6E32-4BD2-B935-EF5CB576EE8E}"/>
              </a:ext>
            </a:extLst>
          </p:cNvPr>
          <p:cNvSpPr>
            <a:spLocks noGrp="1"/>
          </p:cNvSpPr>
          <p:nvPr>
            <p:ph type="subTitle" idx="1"/>
          </p:nvPr>
        </p:nvSpPr>
        <p:spPr>
          <a:xfrm>
            <a:off x="6289963" y="1221399"/>
            <a:ext cx="5873750" cy="4230536"/>
          </a:xfrm>
        </p:spPr>
        <p:txBody>
          <a:bodyPr>
            <a:noAutofit/>
          </a:bodyPr>
          <a:lstStyle/>
          <a:p>
            <a:pPr marL="571500" indent="-571500" algn="l">
              <a:buFontTx/>
              <a:buChar char="-"/>
            </a:pPr>
            <a:r>
              <a:rPr lang="en-US" sz="3600" dirty="0"/>
              <a:t>Parliament had ignored America’s petition</a:t>
            </a:r>
          </a:p>
          <a:p>
            <a:pPr marL="571500" indent="-571500" algn="l">
              <a:buFontTx/>
              <a:buChar char="-"/>
            </a:pPr>
            <a:r>
              <a:rPr lang="en-US" sz="3600" dirty="0"/>
              <a:t>A deadly battle had taken place at Lexington and Concord, Massachusetts in April. </a:t>
            </a:r>
          </a:p>
          <a:p>
            <a:pPr marL="571500" indent="-571500" algn="l">
              <a:buFontTx/>
              <a:buChar char="-"/>
            </a:pPr>
            <a:r>
              <a:rPr lang="en-US" sz="3600" dirty="0"/>
              <a:t>Both British “Redcoats” and American “Minutemen” had been killed in the battle.</a:t>
            </a:r>
          </a:p>
        </p:txBody>
      </p:sp>
      <p:pic>
        <p:nvPicPr>
          <p:cNvPr id="7170" name="Picture 2" descr="attle of Lexington and Concord U.S. Postage St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435" y="1221399"/>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56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2D9D-745E-4058-8BC7-6D704F409806}"/>
              </a:ext>
            </a:extLst>
          </p:cNvPr>
          <p:cNvSpPr>
            <a:spLocks noGrp="1"/>
          </p:cNvSpPr>
          <p:nvPr>
            <p:ph type="ctrTitle"/>
          </p:nvPr>
        </p:nvSpPr>
        <p:spPr>
          <a:xfrm>
            <a:off x="1717963" y="-1510242"/>
            <a:ext cx="9144000" cy="2387600"/>
          </a:xfrm>
        </p:spPr>
        <p:txBody>
          <a:bodyPr>
            <a:normAutofit/>
          </a:bodyPr>
          <a:lstStyle/>
          <a:p>
            <a:r>
              <a:rPr lang="en-US" sz="4800" dirty="0"/>
              <a:t>Second Continental Congress</a:t>
            </a:r>
          </a:p>
        </p:txBody>
      </p:sp>
      <p:sp>
        <p:nvSpPr>
          <p:cNvPr id="3" name="Subtitle 2">
            <a:extLst>
              <a:ext uri="{FF2B5EF4-FFF2-40B4-BE49-F238E27FC236}">
                <a16:creationId xmlns:a16="http://schemas.microsoft.com/office/drawing/2014/main" id="{DCEC4086-6E32-4BD2-B935-EF5CB576EE8E}"/>
              </a:ext>
            </a:extLst>
          </p:cNvPr>
          <p:cNvSpPr>
            <a:spLocks noGrp="1"/>
          </p:cNvSpPr>
          <p:nvPr>
            <p:ph type="subTitle" idx="1"/>
          </p:nvPr>
        </p:nvSpPr>
        <p:spPr>
          <a:xfrm>
            <a:off x="6289963" y="1221399"/>
            <a:ext cx="5873750" cy="4230536"/>
          </a:xfrm>
        </p:spPr>
        <p:txBody>
          <a:bodyPr>
            <a:noAutofit/>
          </a:bodyPr>
          <a:lstStyle/>
          <a:p>
            <a:pPr marL="571500" indent="-571500" algn="l">
              <a:buFontTx/>
              <a:buChar char="-"/>
            </a:pPr>
            <a:r>
              <a:rPr lang="en-US" sz="3600" dirty="0"/>
              <a:t>This time all 13 </a:t>
            </a:r>
            <a:r>
              <a:rPr lang="en-US" sz="3600"/>
              <a:t>colonies sent </a:t>
            </a:r>
            <a:r>
              <a:rPr lang="en-US" sz="3600" dirty="0"/>
              <a:t>delegates, including Georgia (though not at first!)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577" y="1221399"/>
            <a:ext cx="5269665" cy="5228172"/>
          </a:xfrm>
          <a:prstGeom prst="rect">
            <a:avLst/>
          </a:prstGeom>
        </p:spPr>
      </p:pic>
    </p:spTree>
    <p:extLst>
      <p:ext uri="{BB962C8B-B14F-4D97-AF65-F5344CB8AC3E}">
        <p14:creationId xmlns:p14="http://schemas.microsoft.com/office/powerpoint/2010/main" val="2015833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2D9D-745E-4058-8BC7-6D704F409806}"/>
              </a:ext>
            </a:extLst>
          </p:cNvPr>
          <p:cNvSpPr>
            <a:spLocks noGrp="1"/>
          </p:cNvSpPr>
          <p:nvPr>
            <p:ph type="ctrTitle"/>
          </p:nvPr>
        </p:nvSpPr>
        <p:spPr>
          <a:xfrm>
            <a:off x="1591839" y="-800793"/>
            <a:ext cx="9144000" cy="2387600"/>
          </a:xfrm>
        </p:spPr>
        <p:txBody>
          <a:bodyPr>
            <a:normAutofit/>
          </a:bodyPr>
          <a:lstStyle/>
          <a:p>
            <a:r>
              <a:rPr lang="en-US" sz="4800" dirty="0"/>
              <a:t>What happened at the Second Continental Congress?</a:t>
            </a:r>
          </a:p>
        </p:txBody>
      </p:sp>
      <p:sp>
        <p:nvSpPr>
          <p:cNvPr id="3" name="Subtitle 2">
            <a:extLst>
              <a:ext uri="{FF2B5EF4-FFF2-40B4-BE49-F238E27FC236}">
                <a16:creationId xmlns:a16="http://schemas.microsoft.com/office/drawing/2014/main" id="{DCEC4086-6E32-4BD2-B935-EF5CB576EE8E}"/>
              </a:ext>
            </a:extLst>
          </p:cNvPr>
          <p:cNvSpPr>
            <a:spLocks noGrp="1"/>
          </p:cNvSpPr>
          <p:nvPr>
            <p:ph type="subTitle" idx="1"/>
          </p:nvPr>
        </p:nvSpPr>
        <p:spPr>
          <a:xfrm>
            <a:off x="5880059" y="1852020"/>
            <a:ext cx="5873750" cy="4230536"/>
          </a:xfrm>
        </p:spPr>
        <p:txBody>
          <a:bodyPr>
            <a:noAutofit/>
          </a:bodyPr>
          <a:lstStyle/>
          <a:p>
            <a:pPr marL="571500" indent="-571500" algn="l">
              <a:buFontTx/>
              <a:buChar char="-"/>
            </a:pPr>
            <a:r>
              <a:rPr lang="en-US" sz="3600" dirty="0"/>
              <a:t>Congress took on the role of the war-time government.</a:t>
            </a:r>
          </a:p>
          <a:p>
            <a:pPr marL="571500" indent="-571500" algn="l">
              <a:buFontTx/>
              <a:buChar char="-"/>
            </a:pPr>
            <a:endParaRPr lang="en-US" sz="3600" dirty="0"/>
          </a:p>
          <a:p>
            <a:pPr marL="571500" indent="-571500" algn="l">
              <a:buFontTx/>
              <a:buChar char="-"/>
            </a:pPr>
            <a:r>
              <a:rPr lang="en-US" sz="3600" dirty="0"/>
              <a:t>It named John Hancock, of Massachusetts, president of the Congress.</a:t>
            </a:r>
          </a:p>
        </p:txBody>
      </p:sp>
      <p:pic>
        <p:nvPicPr>
          <p:cNvPr id="9220" name="Picture 4" descr="mage result for john hanc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620" y="1852020"/>
            <a:ext cx="5056046" cy="3792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131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2D9D-745E-4058-8BC7-6D704F409806}"/>
              </a:ext>
            </a:extLst>
          </p:cNvPr>
          <p:cNvSpPr>
            <a:spLocks noGrp="1"/>
          </p:cNvSpPr>
          <p:nvPr>
            <p:ph type="ctrTitle"/>
          </p:nvPr>
        </p:nvSpPr>
        <p:spPr>
          <a:xfrm>
            <a:off x="1591839" y="-800793"/>
            <a:ext cx="9144000" cy="2387600"/>
          </a:xfrm>
        </p:spPr>
        <p:txBody>
          <a:bodyPr>
            <a:normAutofit/>
          </a:bodyPr>
          <a:lstStyle/>
          <a:p>
            <a:r>
              <a:rPr lang="en-US" sz="4800" dirty="0"/>
              <a:t>What happened at the Second Continental Congress?</a:t>
            </a:r>
          </a:p>
        </p:txBody>
      </p:sp>
      <p:sp>
        <p:nvSpPr>
          <p:cNvPr id="3" name="Subtitle 2">
            <a:extLst>
              <a:ext uri="{FF2B5EF4-FFF2-40B4-BE49-F238E27FC236}">
                <a16:creationId xmlns:a16="http://schemas.microsoft.com/office/drawing/2014/main" id="{DCEC4086-6E32-4BD2-B935-EF5CB576EE8E}"/>
              </a:ext>
            </a:extLst>
          </p:cNvPr>
          <p:cNvSpPr>
            <a:spLocks noGrp="1"/>
          </p:cNvSpPr>
          <p:nvPr>
            <p:ph type="subTitle" idx="1"/>
          </p:nvPr>
        </p:nvSpPr>
        <p:spPr>
          <a:xfrm>
            <a:off x="5880059" y="1852020"/>
            <a:ext cx="5873750" cy="4230536"/>
          </a:xfrm>
        </p:spPr>
        <p:txBody>
          <a:bodyPr>
            <a:noAutofit/>
          </a:bodyPr>
          <a:lstStyle/>
          <a:p>
            <a:pPr marL="571500" indent="-571500" algn="l">
              <a:buFontTx/>
              <a:buChar char="-"/>
            </a:pPr>
            <a:r>
              <a:rPr lang="en-US" sz="3600" dirty="0"/>
              <a:t>It authorized the creation of the Continental Army to fight the British.</a:t>
            </a:r>
          </a:p>
          <a:p>
            <a:pPr marL="571500" indent="-571500" algn="l">
              <a:buFontTx/>
              <a:buChar char="-"/>
            </a:pPr>
            <a:endParaRPr lang="en-US" sz="3600" dirty="0"/>
          </a:p>
          <a:p>
            <a:pPr marL="571500" indent="-571500" algn="l">
              <a:buFontTx/>
              <a:buChar char="-"/>
            </a:pPr>
            <a:r>
              <a:rPr lang="en-US" sz="3600" dirty="0"/>
              <a:t>It named George Washington Commander-in-Chief.</a:t>
            </a:r>
          </a:p>
        </p:txBody>
      </p:sp>
      <p:pic>
        <p:nvPicPr>
          <p:cNvPr id="10242" name="Picture 2" descr="mage result for continental army st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089" y="1653431"/>
            <a:ext cx="2857500" cy="442912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mage result for continental army sta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559" y="1691480"/>
            <a:ext cx="285750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839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2D9D-745E-4058-8BC7-6D704F409806}"/>
              </a:ext>
            </a:extLst>
          </p:cNvPr>
          <p:cNvSpPr>
            <a:spLocks noGrp="1"/>
          </p:cNvSpPr>
          <p:nvPr>
            <p:ph type="ctrTitle"/>
          </p:nvPr>
        </p:nvSpPr>
        <p:spPr>
          <a:xfrm>
            <a:off x="1591839" y="-800793"/>
            <a:ext cx="9144000" cy="2387600"/>
          </a:xfrm>
        </p:spPr>
        <p:txBody>
          <a:bodyPr>
            <a:normAutofit/>
          </a:bodyPr>
          <a:lstStyle/>
          <a:p>
            <a:r>
              <a:rPr lang="en-US" sz="4800" dirty="0"/>
              <a:t>What happened at the Second Continental Congress?</a:t>
            </a:r>
          </a:p>
        </p:txBody>
      </p:sp>
      <p:sp>
        <p:nvSpPr>
          <p:cNvPr id="3" name="Subtitle 2">
            <a:extLst>
              <a:ext uri="{FF2B5EF4-FFF2-40B4-BE49-F238E27FC236}">
                <a16:creationId xmlns:a16="http://schemas.microsoft.com/office/drawing/2014/main" id="{DCEC4086-6E32-4BD2-B935-EF5CB576EE8E}"/>
              </a:ext>
            </a:extLst>
          </p:cNvPr>
          <p:cNvSpPr>
            <a:spLocks noGrp="1"/>
          </p:cNvSpPr>
          <p:nvPr>
            <p:ph type="subTitle" idx="1"/>
          </p:nvPr>
        </p:nvSpPr>
        <p:spPr>
          <a:xfrm>
            <a:off x="5880059" y="1852020"/>
            <a:ext cx="5873750" cy="4230536"/>
          </a:xfrm>
        </p:spPr>
        <p:txBody>
          <a:bodyPr>
            <a:noAutofit/>
          </a:bodyPr>
          <a:lstStyle/>
          <a:p>
            <a:pPr marL="571500" indent="-571500" algn="l">
              <a:buFontTx/>
              <a:buChar char="-"/>
            </a:pPr>
            <a:r>
              <a:rPr lang="en-US" sz="3600" dirty="0"/>
              <a:t>It authorized the creation of paper money</a:t>
            </a:r>
          </a:p>
          <a:p>
            <a:pPr marL="571500" indent="-571500" algn="l">
              <a:buFontTx/>
              <a:buChar char="-"/>
            </a:pPr>
            <a:r>
              <a:rPr lang="en-US" sz="3600" dirty="0"/>
              <a:t>It would be in charge of signing treaties and appointing ambassadors</a:t>
            </a:r>
          </a:p>
          <a:p>
            <a:pPr marL="571500" indent="-571500" algn="l">
              <a:buFontTx/>
              <a:buChar char="-"/>
            </a:pPr>
            <a:endParaRPr lang="en-US" sz="3600" dirty="0"/>
          </a:p>
        </p:txBody>
      </p:sp>
      <p:pic>
        <p:nvPicPr>
          <p:cNvPr id="11266" name="Picture 2" descr="irst Continental Cong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311" y="1852020"/>
            <a:ext cx="5607748" cy="4083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778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2D9D-745E-4058-8BC7-6D704F409806}"/>
              </a:ext>
            </a:extLst>
          </p:cNvPr>
          <p:cNvSpPr>
            <a:spLocks noGrp="1"/>
          </p:cNvSpPr>
          <p:nvPr>
            <p:ph type="ctrTitle"/>
          </p:nvPr>
        </p:nvSpPr>
        <p:spPr>
          <a:xfrm>
            <a:off x="1560308" y="-1193800"/>
            <a:ext cx="9144000" cy="2387600"/>
          </a:xfrm>
        </p:spPr>
        <p:txBody>
          <a:bodyPr>
            <a:normAutofit/>
          </a:bodyPr>
          <a:lstStyle/>
          <a:p>
            <a:r>
              <a:rPr lang="en-US" sz="4800" dirty="0"/>
              <a:t>What was the </a:t>
            </a:r>
            <a:r>
              <a:rPr lang="en-US" sz="4800"/>
              <a:t>British Response?</a:t>
            </a:r>
            <a:endParaRPr lang="en-US" sz="4800" dirty="0"/>
          </a:p>
        </p:txBody>
      </p:sp>
      <p:sp>
        <p:nvSpPr>
          <p:cNvPr id="3" name="Subtitle 2">
            <a:extLst>
              <a:ext uri="{FF2B5EF4-FFF2-40B4-BE49-F238E27FC236}">
                <a16:creationId xmlns:a16="http://schemas.microsoft.com/office/drawing/2014/main" id="{DCEC4086-6E32-4BD2-B935-EF5CB576EE8E}"/>
              </a:ext>
            </a:extLst>
          </p:cNvPr>
          <p:cNvSpPr>
            <a:spLocks noGrp="1"/>
          </p:cNvSpPr>
          <p:nvPr>
            <p:ph type="subTitle" idx="1"/>
          </p:nvPr>
        </p:nvSpPr>
        <p:spPr>
          <a:xfrm>
            <a:off x="4830558" y="1344590"/>
            <a:ext cx="5873750" cy="4230536"/>
          </a:xfrm>
        </p:spPr>
        <p:txBody>
          <a:bodyPr>
            <a:noAutofit/>
          </a:bodyPr>
          <a:lstStyle/>
          <a:p>
            <a:pPr marL="571500" indent="-571500" algn="l">
              <a:buFontTx/>
              <a:buChar char="-"/>
            </a:pPr>
            <a:r>
              <a:rPr lang="en-US" sz="3600" dirty="0"/>
              <a:t>It rejected the Olive Branch Petition, a last effort to appeal to Parliament for peace. </a:t>
            </a:r>
          </a:p>
          <a:p>
            <a:pPr marL="571500" indent="-571500" algn="l">
              <a:buFontTx/>
              <a:buChar char="-"/>
            </a:pPr>
            <a:r>
              <a:rPr lang="en-US" sz="3600" dirty="0"/>
              <a:t>It hired 30,000 “Hessian” soldiers from Germany to help in the coming war. </a:t>
            </a:r>
          </a:p>
          <a:p>
            <a:pPr marL="571500" indent="-571500" algn="l">
              <a:buFontTx/>
              <a:buChar char="-"/>
            </a:pPr>
            <a:endParaRPr lang="en-US" sz="3600" dirty="0"/>
          </a:p>
        </p:txBody>
      </p:sp>
      <p:pic>
        <p:nvPicPr>
          <p:cNvPr id="12292" name="Picture 4" descr="mage result for olive branch pet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152" y="1193800"/>
            <a:ext cx="3222472" cy="5297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878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2D9D-745E-4058-8BC7-6D704F409806}"/>
              </a:ext>
            </a:extLst>
          </p:cNvPr>
          <p:cNvSpPr>
            <a:spLocks noGrp="1"/>
          </p:cNvSpPr>
          <p:nvPr>
            <p:ph type="ctrTitle"/>
          </p:nvPr>
        </p:nvSpPr>
        <p:spPr>
          <a:xfrm>
            <a:off x="1449949" y="-1398751"/>
            <a:ext cx="9144000" cy="2387600"/>
          </a:xfrm>
        </p:spPr>
        <p:txBody>
          <a:bodyPr>
            <a:normAutofit/>
          </a:bodyPr>
          <a:lstStyle/>
          <a:p>
            <a:r>
              <a:rPr lang="en-US" sz="4800"/>
              <a:t>Follow-up Activity</a:t>
            </a:r>
            <a:endParaRPr lang="en-US" sz="4800" dirty="0"/>
          </a:p>
        </p:txBody>
      </p:sp>
      <p:sp>
        <p:nvSpPr>
          <p:cNvPr id="3" name="Subtitle 2">
            <a:extLst>
              <a:ext uri="{FF2B5EF4-FFF2-40B4-BE49-F238E27FC236}">
                <a16:creationId xmlns:a16="http://schemas.microsoft.com/office/drawing/2014/main" id="{DCEC4086-6E32-4BD2-B935-EF5CB576EE8E}"/>
              </a:ext>
            </a:extLst>
          </p:cNvPr>
          <p:cNvSpPr>
            <a:spLocks noGrp="1"/>
          </p:cNvSpPr>
          <p:nvPr>
            <p:ph type="subTitle" idx="1"/>
          </p:nvPr>
        </p:nvSpPr>
        <p:spPr>
          <a:xfrm>
            <a:off x="558101" y="1313058"/>
            <a:ext cx="11202975" cy="1508969"/>
          </a:xfrm>
        </p:spPr>
        <p:txBody>
          <a:bodyPr>
            <a:noAutofit/>
          </a:bodyPr>
          <a:lstStyle/>
          <a:p>
            <a:pPr algn="l"/>
            <a:r>
              <a:rPr lang="en-US" sz="3600" dirty="0"/>
              <a:t>The First and Second Continental were important events in the Revolutionary Era. Based on the information you’ve learned, compare and contrast them. You should list three similarities and three differences. </a:t>
            </a:r>
          </a:p>
        </p:txBody>
      </p:sp>
      <p:pic>
        <p:nvPicPr>
          <p:cNvPr id="5" name="Picture 2" descr="irst Continental Cong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101" y="3460103"/>
            <a:ext cx="4220861" cy="307331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159588" y="4627428"/>
            <a:ext cx="3964868" cy="369332"/>
          </a:xfrm>
          <a:prstGeom prst="rect">
            <a:avLst/>
          </a:prstGeom>
        </p:spPr>
        <p:txBody>
          <a:bodyPr wrap="none">
            <a:spAutoFit/>
          </a:bodyPr>
          <a:lstStyle/>
          <a:p>
            <a:r>
              <a:rPr lang="en-US"/>
              <a:t>https://www.mrn365.com/activity/2934</a:t>
            </a:r>
          </a:p>
        </p:txBody>
      </p:sp>
    </p:spTree>
    <p:extLst>
      <p:ext uri="{BB962C8B-B14F-4D97-AF65-F5344CB8AC3E}">
        <p14:creationId xmlns:p14="http://schemas.microsoft.com/office/powerpoint/2010/main" val="1439526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8F5CB-B443-E5C4-8ECA-9ED145FC4B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131C7C-6206-9D72-1C9A-4F00086FCAD7}"/>
              </a:ext>
            </a:extLst>
          </p:cNvPr>
          <p:cNvSpPr>
            <a:spLocks noGrp="1"/>
          </p:cNvSpPr>
          <p:nvPr>
            <p:ph type="title"/>
          </p:nvPr>
        </p:nvSpPr>
        <p:spPr>
          <a:xfrm>
            <a:off x="3404754" y="311854"/>
            <a:ext cx="6172200" cy="857250"/>
          </a:xfrm>
        </p:spPr>
        <p:txBody>
          <a:bodyPr>
            <a:normAutofit/>
          </a:bodyPr>
          <a:lstStyle/>
          <a:p>
            <a:r>
              <a:rPr lang="en-US" sz="4950" dirty="0" err="1">
                <a:latin typeface="Aldhabi" panose="01000000000000000000" pitchFamily="2" charset="-78"/>
                <a:cs typeface="Aldhabi" panose="01000000000000000000" pitchFamily="2" charset="-78"/>
              </a:rPr>
              <a:t>LearnAboutAmerica.com</a:t>
            </a:r>
            <a:endParaRPr lang="en-US" sz="4950" dirty="0">
              <a:latin typeface="Aldhabi" panose="01000000000000000000" pitchFamily="2" charset="-78"/>
              <a:cs typeface="Aldhabi" panose="01000000000000000000" pitchFamily="2" charset="-78"/>
            </a:endParaRPr>
          </a:p>
        </p:txBody>
      </p:sp>
      <p:pic>
        <p:nvPicPr>
          <p:cNvPr id="5" name="Picture 4" descr="A statue of liberty and a map&#10;&#10;AI-generated content may be incorrect.">
            <a:extLst>
              <a:ext uri="{FF2B5EF4-FFF2-40B4-BE49-F238E27FC236}">
                <a16:creationId xmlns:a16="http://schemas.microsoft.com/office/drawing/2014/main" id="{E9718DD3-CB30-E07B-AC60-BA741A31C5A7}"/>
              </a:ext>
            </a:extLst>
          </p:cNvPr>
          <p:cNvPicPr>
            <a:picLocks noChangeAspect="1"/>
          </p:cNvPicPr>
          <p:nvPr/>
        </p:nvPicPr>
        <p:blipFill>
          <a:blip r:embed="rId2"/>
          <a:stretch>
            <a:fillRect/>
          </a:stretch>
        </p:blipFill>
        <p:spPr>
          <a:xfrm>
            <a:off x="1787670" y="187332"/>
            <a:ext cx="1232621" cy="981772"/>
          </a:xfrm>
          <a:prstGeom prst="rect">
            <a:avLst/>
          </a:prstGeom>
        </p:spPr>
      </p:pic>
      <p:sp>
        <p:nvSpPr>
          <p:cNvPr id="3" name="Content Placeholder 2">
            <a:extLst>
              <a:ext uri="{FF2B5EF4-FFF2-40B4-BE49-F238E27FC236}">
                <a16:creationId xmlns:a16="http://schemas.microsoft.com/office/drawing/2014/main" id="{A5D92462-04E8-5DC0-FB8D-4B1F16BB005A}"/>
              </a:ext>
            </a:extLst>
          </p:cNvPr>
          <p:cNvSpPr>
            <a:spLocks noGrp="1"/>
          </p:cNvSpPr>
          <p:nvPr>
            <p:ph idx="1"/>
          </p:nvPr>
        </p:nvSpPr>
        <p:spPr/>
        <p:txBody>
          <a:bodyPr>
            <a:normAutofit/>
          </a:bodyPr>
          <a:lstStyle/>
          <a:p>
            <a:pPr marL="0" indent="0">
              <a:buNone/>
            </a:pPr>
            <a:r>
              <a:rPr lang="en-US" dirty="0"/>
              <a:t>*For our presentations, lesson plans, articles,  printables, interactives, stories, and games related to the Continental Congresses, please visit:</a:t>
            </a:r>
          </a:p>
          <a:p>
            <a:pPr marL="0" indent="0">
              <a:buNone/>
            </a:pPr>
            <a:r>
              <a:rPr lang="en-US" dirty="0">
                <a:hlinkClick r:id="rId3"/>
              </a:rPr>
              <a:t>https://learnaboutamerica.com/american-history/revolutionary-war/causes-of-the-revolutionary-war/first-continental-congress</a:t>
            </a:r>
            <a:endParaRPr lang="en-US" dirty="0"/>
          </a:p>
          <a:p>
            <a:pPr marL="0" indent="0">
              <a:buNone/>
            </a:pPr>
            <a:endParaRPr lang="en-US" dirty="0"/>
          </a:p>
          <a:p>
            <a:pPr marL="0" indent="0">
              <a:buNone/>
            </a:pPr>
            <a:r>
              <a:rPr lang="en-US" dirty="0"/>
              <a:t>* For the greatest American History website for teachers, parents, and students, visit:</a:t>
            </a:r>
          </a:p>
          <a:p>
            <a:pPr marL="0" indent="0">
              <a:buNone/>
            </a:pPr>
            <a:r>
              <a:rPr lang="en-US" dirty="0">
                <a:hlinkClick r:id="rId4"/>
              </a:rPr>
              <a:t>https://learnaboutamerica.com</a:t>
            </a:r>
            <a:endParaRPr lang="en-US" dirty="0"/>
          </a:p>
        </p:txBody>
      </p:sp>
    </p:spTree>
    <p:extLst>
      <p:ext uri="{BB962C8B-B14F-4D97-AF65-F5344CB8AC3E}">
        <p14:creationId xmlns:p14="http://schemas.microsoft.com/office/powerpoint/2010/main" val="3004288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2D9D-745E-4058-8BC7-6D704F409806}"/>
              </a:ext>
            </a:extLst>
          </p:cNvPr>
          <p:cNvSpPr>
            <a:spLocks noGrp="1"/>
          </p:cNvSpPr>
          <p:nvPr>
            <p:ph type="ctrTitle"/>
          </p:nvPr>
        </p:nvSpPr>
        <p:spPr>
          <a:xfrm>
            <a:off x="4460875" y="-1193800"/>
            <a:ext cx="9144000" cy="2387600"/>
          </a:xfrm>
        </p:spPr>
        <p:txBody>
          <a:bodyPr>
            <a:normAutofit/>
          </a:bodyPr>
          <a:lstStyle/>
          <a:p>
            <a:r>
              <a:rPr lang="en-US" sz="4800" dirty="0"/>
              <a:t>1774</a:t>
            </a:r>
          </a:p>
        </p:txBody>
      </p:sp>
      <p:sp>
        <p:nvSpPr>
          <p:cNvPr id="3" name="Subtitle 2">
            <a:extLst>
              <a:ext uri="{FF2B5EF4-FFF2-40B4-BE49-F238E27FC236}">
                <a16:creationId xmlns:a16="http://schemas.microsoft.com/office/drawing/2014/main" id="{DCEC4086-6E32-4BD2-B935-EF5CB576EE8E}"/>
              </a:ext>
            </a:extLst>
          </p:cNvPr>
          <p:cNvSpPr>
            <a:spLocks noGrp="1"/>
          </p:cNvSpPr>
          <p:nvPr>
            <p:ph type="subTitle" idx="1"/>
          </p:nvPr>
        </p:nvSpPr>
        <p:spPr>
          <a:xfrm>
            <a:off x="6441799" y="1376266"/>
            <a:ext cx="5873750" cy="905877"/>
          </a:xfrm>
        </p:spPr>
        <p:txBody>
          <a:bodyPr>
            <a:noAutofit/>
          </a:bodyPr>
          <a:lstStyle/>
          <a:p>
            <a:pPr algn="l"/>
            <a:r>
              <a:rPr lang="en-US" sz="3600" dirty="0"/>
              <a:t>Following the issuance of the Intolerable Acts, it was clear that Parliament was “flexing its muscles” on the Americans. </a:t>
            </a:r>
          </a:p>
        </p:txBody>
      </p:sp>
      <p:pic>
        <p:nvPicPr>
          <p:cNvPr id="4" name="Picture 2" descr="mage result for British intolerable a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39" y="1193800"/>
            <a:ext cx="5991225" cy="418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04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2D9D-745E-4058-8BC7-6D704F409806}"/>
              </a:ext>
            </a:extLst>
          </p:cNvPr>
          <p:cNvSpPr>
            <a:spLocks noGrp="1"/>
          </p:cNvSpPr>
          <p:nvPr>
            <p:ph type="ctrTitle"/>
          </p:nvPr>
        </p:nvSpPr>
        <p:spPr>
          <a:xfrm>
            <a:off x="4072948" y="-1373909"/>
            <a:ext cx="9144000" cy="2387600"/>
          </a:xfrm>
        </p:spPr>
        <p:txBody>
          <a:bodyPr>
            <a:normAutofit/>
          </a:bodyPr>
          <a:lstStyle/>
          <a:p>
            <a:r>
              <a:rPr lang="en-US" sz="4800" dirty="0"/>
              <a:t>1774</a:t>
            </a:r>
          </a:p>
        </p:txBody>
      </p:sp>
      <p:sp>
        <p:nvSpPr>
          <p:cNvPr id="3" name="Subtitle 2">
            <a:extLst>
              <a:ext uri="{FF2B5EF4-FFF2-40B4-BE49-F238E27FC236}">
                <a16:creationId xmlns:a16="http://schemas.microsoft.com/office/drawing/2014/main" id="{DCEC4086-6E32-4BD2-B935-EF5CB576EE8E}"/>
              </a:ext>
            </a:extLst>
          </p:cNvPr>
          <p:cNvSpPr>
            <a:spLocks noGrp="1"/>
          </p:cNvSpPr>
          <p:nvPr>
            <p:ph type="subTitle" idx="1"/>
          </p:nvPr>
        </p:nvSpPr>
        <p:spPr>
          <a:xfrm>
            <a:off x="5708073" y="1167958"/>
            <a:ext cx="5873750" cy="4038452"/>
          </a:xfrm>
        </p:spPr>
        <p:txBody>
          <a:bodyPr>
            <a:noAutofit/>
          </a:bodyPr>
          <a:lstStyle/>
          <a:p>
            <a:pPr algn="l"/>
            <a:r>
              <a:rPr lang="en-US" sz="3600" dirty="0"/>
              <a:t>It was time for the Americans to act. On September 5, 1774, delegates from 12 of the 13 colonies met at Carpenter’s Hall in Philadelphia. The meeting would last until late October. </a:t>
            </a:r>
          </a:p>
          <a:p>
            <a:pPr algn="l"/>
            <a:endParaRPr lang="en-US" sz="3600" dirty="0"/>
          </a:p>
          <a:p>
            <a:pPr algn="l"/>
            <a:endParaRPr lang="en-US" sz="3600" dirty="0"/>
          </a:p>
        </p:txBody>
      </p:sp>
      <p:pic>
        <p:nvPicPr>
          <p:cNvPr id="5122" name="Picture 2" descr="mage result for carpenter hall philadelph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78" y="1167958"/>
            <a:ext cx="5353551" cy="3564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825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2D9D-745E-4058-8BC7-6D704F409806}"/>
              </a:ext>
            </a:extLst>
          </p:cNvPr>
          <p:cNvSpPr>
            <a:spLocks noGrp="1"/>
          </p:cNvSpPr>
          <p:nvPr>
            <p:ph type="ctrTitle"/>
          </p:nvPr>
        </p:nvSpPr>
        <p:spPr>
          <a:xfrm>
            <a:off x="4072948" y="-1373909"/>
            <a:ext cx="9144000" cy="2387600"/>
          </a:xfrm>
        </p:spPr>
        <p:txBody>
          <a:bodyPr>
            <a:normAutofit/>
          </a:bodyPr>
          <a:lstStyle/>
          <a:p>
            <a:r>
              <a:rPr lang="en-US" sz="4800" dirty="0"/>
              <a:t>Why only 12?</a:t>
            </a:r>
          </a:p>
        </p:txBody>
      </p:sp>
      <p:sp>
        <p:nvSpPr>
          <p:cNvPr id="3" name="Subtitle 2">
            <a:extLst>
              <a:ext uri="{FF2B5EF4-FFF2-40B4-BE49-F238E27FC236}">
                <a16:creationId xmlns:a16="http://schemas.microsoft.com/office/drawing/2014/main" id="{DCEC4086-6E32-4BD2-B935-EF5CB576EE8E}"/>
              </a:ext>
            </a:extLst>
          </p:cNvPr>
          <p:cNvSpPr>
            <a:spLocks noGrp="1"/>
          </p:cNvSpPr>
          <p:nvPr>
            <p:ph type="subTitle" idx="1"/>
          </p:nvPr>
        </p:nvSpPr>
        <p:spPr>
          <a:xfrm>
            <a:off x="5708073" y="1313732"/>
            <a:ext cx="5873750" cy="4038452"/>
          </a:xfrm>
        </p:spPr>
        <p:txBody>
          <a:bodyPr>
            <a:noAutofit/>
          </a:bodyPr>
          <a:lstStyle/>
          <a:p>
            <a:pPr algn="l"/>
            <a:r>
              <a:rPr lang="en-US" sz="3200" dirty="0"/>
              <a:t>- Georgia refused to send a delegate. </a:t>
            </a:r>
          </a:p>
          <a:p>
            <a:pPr algn="l"/>
            <a:endParaRPr lang="en-US" sz="3200" dirty="0"/>
          </a:p>
          <a:p>
            <a:pPr algn="l"/>
            <a:r>
              <a:rPr lang="en-US" sz="3200" dirty="0"/>
              <a:t>- Georgia was the newest colony and was at war with the Creek Indians. It needed help from the British military and decided against taking actions that might threaten aid. </a:t>
            </a:r>
          </a:p>
          <a:p>
            <a:pPr algn="l"/>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4535" y="1191001"/>
            <a:ext cx="4008945" cy="4161183"/>
          </a:xfrm>
          <a:prstGeom prst="rect">
            <a:avLst/>
          </a:prstGeom>
        </p:spPr>
      </p:pic>
    </p:spTree>
    <p:extLst>
      <p:ext uri="{BB962C8B-B14F-4D97-AF65-F5344CB8AC3E}">
        <p14:creationId xmlns:p14="http://schemas.microsoft.com/office/powerpoint/2010/main" val="986462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2D9D-745E-4058-8BC7-6D704F409806}"/>
              </a:ext>
            </a:extLst>
          </p:cNvPr>
          <p:cNvSpPr>
            <a:spLocks noGrp="1"/>
          </p:cNvSpPr>
          <p:nvPr>
            <p:ph type="ctrTitle"/>
          </p:nvPr>
        </p:nvSpPr>
        <p:spPr>
          <a:xfrm>
            <a:off x="4072948" y="-1373909"/>
            <a:ext cx="9144000" cy="2387600"/>
          </a:xfrm>
        </p:spPr>
        <p:txBody>
          <a:bodyPr>
            <a:normAutofit/>
          </a:bodyPr>
          <a:lstStyle/>
          <a:p>
            <a:r>
              <a:rPr lang="en-US" sz="4800" dirty="0"/>
              <a:t>Why did they meet? </a:t>
            </a:r>
          </a:p>
        </p:txBody>
      </p:sp>
      <p:sp>
        <p:nvSpPr>
          <p:cNvPr id="3" name="Subtitle 2">
            <a:extLst>
              <a:ext uri="{FF2B5EF4-FFF2-40B4-BE49-F238E27FC236}">
                <a16:creationId xmlns:a16="http://schemas.microsoft.com/office/drawing/2014/main" id="{DCEC4086-6E32-4BD2-B935-EF5CB576EE8E}"/>
              </a:ext>
            </a:extLst>
          </p:cNvPr>
          <p:cNvSpPr>
            <a:spLocks noGrp="1"/>
          </p:cNvSpPr>
          <p:nvPr>
            <p:ph type="subTitle" idx="1"/>
          </p:nvPr>
        </p:nvSpPr>
        <p:spPr>
          <a:xfrm>
            <a:off x="5583382" y="1313732"/>
            <a:ext cx="5873750" cy="4038452"/>
          </a:xfrm>
        </p:spPr>
        <p:txBody>
          <a:bodyPr>
            <a:noAutofit/>
          </a:bodyPr>
          <a:lstStyle/>
          <a:p>
            <a:pPr algn="l"/>
            <a:r>
              <a:rPr lang="en-US" sz="3600" dirty="0"/>
              <a:t>To discuss a united response to the Intolerable Acts. This was significant because the colonies were acting (more or less) together, as a single entity rather than as separate colonies. </a:t>
            </a:r>
          </a:p>
        </p:txBody>
      </p:sp>
      <p:pic>
        <p:nvPicPr>
          <p:cNvPr id="2050" name="Picture 2" descr="mage result for first continental cong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809" y="1219199"/>
            <a:ext cx="5006940" cy="3627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286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2D9D-745E-4058-8BC7-6D704F409806}"/>
              </a:ext>
            </a:extLst>
          </p:cNvPr>
          <p:cNvSpPr>
            <a:spLocks noGrp="1"/>
          </p:cNvSpPr>
          <p:nvPr>
            <p:ph type="ctrTitle"/>
          </p:nvPr>
        </p:nvSpPr>
        <p:spPr>
          <a:xfrm>
            <a:off x="1689105" y="-955900"/>
            <a:ext cx="9144000" cy="2387600"/>
          </a:xfrm>
        </p:spPr>
        <p:txBody>
          <a:bodyPr>
            <a:normAutofit/>
          </a:bodyPr>
          <a:lstStyle/>
          <a:p>
            <a:r>
              <a:rPr lang="en-US" sz="4800" dirty="0"/>
              <a:t>Who was part of the </a:t>
            </a:r>
            <a:br>
              <a:rPr lang="en-US" sz="4800"/>
            </a:br>
            <a:r>
              <a:rPr lang="en-US" sz="4800"/>
              <a:t>Continental Congress?</a:t>
            </a:r>
            <a:endParaRPr lang="en-US" sz="4800" dirty="0"/>
          </a:p>
        </p:txBody>
      </p:sp>
      <p:sp>
        <p:nvSpPr>
          <p:cNvPr id="3" name="Subtitle 2">
            <a:extLst>
              <a:ext uri="{FF2B5EF4-FFF2-40B4-BE49-F238E27FC236}">
                <a16:creationId xmlns:a16="http://schemas.microsoft.com/office/drawing/2014/main" id="{DCEC4086-6E32-4BD2-B935-EF5CB576EE8E}"/>
              </a:ext>
            </a:extLst>
          </p:cNvPr>
          <p:cNvSpPr>
            <a:spLocks noGrp="1"/>
          </p:cNvSpPr>
          <p:nvPr>
            <p:ph type="subTitle" idx="1"/>
          </p:nvPr>
        </p:nvSpPr>
        <p:spPr>
          <a:xfrm>
            <a:off x="5583382" y="1313732"/>
            <a:ext cx="5873750" cy="4038452"/>
          </a:xfrm>
        </p:spPr>
        <p:txBody>
          <a:bodyPr>
            <a:noAutofit/>
          </a:bodyPr>
          <a:lstStyle/>
          <a:p>
            <a:pPr algn="l"/>
            <a:endParaRPr lang="en-US" sz="3200" dirty="0"/>
          </a:p>
          <a:p>
            <a:pPr algn="l"/>
            <a:endParaRPr lang="en-US" sz="3600" dirty="0"/>
          </a:p>
        </p:txBody>
      </p:sp>
      <p:pic>
        <p:nvPicPr>
          <p:cNvPr id="3078" name="Picture 6" descr="mage result for george washing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109" y="1790008"/>
            <a:ext cx="22764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mage result for john ada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6210" y="1775099"/>
            <a:ext cx="3829878" cy="287240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mage result for patrick hen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2713" y="1790008"/>
            <a:ext cx="193636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mage result for samuel adam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2026" y="1775099"/>
            <a:ext cx="2894679" cy="217100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27921" y="4647508"/>
            <a:ext cx="2091663" cy="369332"/>
          </a:xfrm>
          <a:prstGeom prst="rect">
            <a:avLst/>
          </a:prstGeom>
        </p:spPr>
        <p:txBody>
          <a:bodyPr wrap="none">
            <a:spAutoFit/>
          </a:bodyPr>
          <a:lstStyle/>
          <a:p>
            <a:r>
              <a:rPr lang="en-US"/>
              <a:t>George Washington </a:t>
            </a:r>
          </a:p>
        </p:txBody>
      </p:sp>
      <p:sp>
        <p:nvSpPr>
          <p:cNvPr id="10" name="Rectangle 9"/>
          <p:cNvSpPr/>
          <p:nvPr/>
        </p:nvSpPr>
        <p:spPr>
          <a:xfrm>
            <a:off x="4083683" y="4647508"/>
            <a:ext cx="1369286" cy="369332"/>
          </a:xfrm>
          <a:prstGeom prst="rect">
            <a:avLst/>
          </a:prstGeom>
        </p:spPr>
        <p:txBody>
          <a:bodyPr wrap="none">
            <a:spAutoFit/>
          </a:bodyPr>
          <a:lstStyle/>
          <a:p>
            <a:r>
              <a:rPr lang="en-US"/>
              <a:t>John Adams </a:t>
            </a:r>
          </a:p>
        </p:txBody>
      </p:sp>
      <p:sp>
        <p:nvSpPr>
          <p:cNvPr id="11" name="Rectangle 10"/>
          <p:cNvSpPr/>
          <p:nvPr/>
        </p:nvSpPr>
        <p:spPr>
          <a:xfrm>
            <a:off x="7245257" y="4669657"/>
            <a:ext cx="1438599" cy="369332"/>
          </a:xfrm>
          <a:prstGeom prst="rect">
            <a:avLst/>
          </a:prstGeom>
        </p:spPr>
        <p:txBody>
          <a:bodyPr wrap="none">
            <a:spAutoFit/>
          </a:bodyPr>
          <a:lstStyle/>
          <a:p>
            <a:pPr algn="ctr"/>
            <a:r>
              <a:rPr lang="en-US"/>
              <a:t>Patrick Henry</a:t>
            </a:r>
            <a:endParaRPr lang="en-US" dirty="0"/>
          </a:p>
        </p:txBody>
      </p:sp>
      <p:sp>
        <p:nvSpPr>
          <p:cNvPr id="12" name="Rectangle 11"/>
          <p:cNvSpPr/>
          <p:nvPr/>
        </p:nvSpPr>
        <p:spPr>
          <a:xfrm>
            <a:off x="9836175" y="4036623"/>
            <a:ext cx="1620957" cy="369332"/>
          </a:xfrm>
          <a:prstGeom prst="rect">
            <a:avLst/>
          </a:prstGeom>
        </p:spPr>
        <p:txBody>
          <a:bodyPr wrap="none">
            <a:spAutoFit/>
          </a:bodyPr>
          <a:lstStyle/>
          <a:p>
            <a:r>
              <a:rPr lang="en-US"/>
              <a:t>Samuel Adams </a:t>
            </a:r>
          </a:p>
        </p:txBody>
      </p:sp>
    </p:spTree>
    <p:extLst>
      <p:ext uri="{BB962C8B-B14F-4D97-AF65-F5344CB8AC3E}">
        <p14:creationId xmlns:p14="http://schemas.microsoft.com/office/powerpoint/2010/main" val="1115671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2D9D-745E-4058-8BC7-6D704F409806}"/>
              </a:ext>
            </a:extLst>
          </p:cNvPr>
          <p:cNvSpPr>
            <a:spLocks noGrp="1"/>
          </p:cNvSpPr>
          <p:nvPr>
            <p:ph type="ctrTitle"/>
          </p:nvPr>
        </p:nvSpPr>
        <p:spPr>
          <a:xfrm>
            <a:off x="4072948" y="-1373909"/>
            <a:ext cx="9144000" cy="2387600"/>
          </a:xfrm>
        </p:spPr>
        <p:txBody>
          <a:bodyPr>
            <a:normAutofit/>
          </a:bodyPr>
          <a:lstStyle/>
          <a:p>
            <a:r>
              <a:rPr lang="en-US" sz="4800" dirty="0"/>
              <a:t>What did they decide?</a:t>
            </a:r>
          </a:p>
        </p:txBody>
      </p:sp>
      <p:sp>
        <p:nvSpPr>
          <p:cNvPr id="3" name="Subtitle 2">
            <a:extLst>
              <a:ext uri="{FF2B5EF4-FFF2-40B4-BE49-F238E27FC236}">
                <a16:creationId xmlns:a16="http://schemas.microsoft.com/office/drawing/2014/main" id="{DCEC4086-6E32-4BD2-B935-EF5CB576EE8E}"/>
              </a:ext>
            </a:extLst>
          </p:cNvPr>
          <p:cNvSpPr>
            <a:spLocks noGrp="1"/>
          </p:cNvSpPr>
          <p:nvPr>
            <p:ph type="subTitle" idx="1"/>
          </p:nvPr>
        </p:nvSpPr>
        <p:spPr>
          <a:xfrm>
            <a:off x="5544830" y="1306348"/>
            <a:ext cx="5873750" cy="4230536"/>
          </a:xfrm>
        </p:spPr>
        <p:txBody>
          <a:bodyPr>
            <a:noAutofit/>
          </a:bodyPr>
          <a:lstStyle/>
          <a:p>
            <a:pPr marL="342900" indent="-342900" algn="l">
              <a:buFontTx/>
              <a:buChar char="-"/>
            </a:pPr>
            <a:r>
              <a:rPr lang="en-US" dirty="0"/>
              <a:t>To draft a Declaration of Rights, which acknowledged allegiance to England but declared that Parliament did not have the right to tax Americans.</a:t>
            </a:r>
          </a:p>
          <a:p>
            <a:pPr marL="342900" indent="-342900" algn="l">
              <a:buFontTx/>
              <a:buChar char="-"/>
            </a:pPr>
            <a:r>
              <a:rPr lang="en-US" dirty="0"/>
              <a:t>Boycott British imports.</a:t>
            </a:r>
          </a:p>
          <a:p>
            <a:pPr marL="342900" indent="-342900" algn="l">
              <a:buFontTx/>
              <a:buChar char="-"/>
            </a:pPr>
            <a:r>
              <a:rPr lang="en-US" dirty="0"/>
              <a:t>To meet again in 1775 if Parliament  failed to respond to the colonists. </a:t>
            </a:r>
          </a:p>
          <a:p>
            <a:pPr marL="342900" indent="-342900" algn="l">
              <a:buFontTx/>
              <a:buChar char="-"/>
            </a:pPr>
            <a:r>
              <a:rPr lang="en-US" dirty="0"/>
              <a:t>Some called for the people of Massachusetts to stockpile arms in the event the British royal governor attempted to rule by force. </a:t>
            </a:r>
          </a:p>
          <a:p>
            <a:pPr algn="l"/>
            <a:endParaRPr lang="en-US" dirty="0"/>
          </a:p>
          <a:p>
            <a:pPr marL="342900" indent="-342900" algn="l">
              <a:buFontTx/>
              <a:buChar char="-"/>
            </a:pPr>
            <a:endParaRPr lang="en-US" dirty="0"/>
          </a:p>
          <a:p>
            <a:pPr marL="342900" indent="-342900" algn="l">
              <a:buFontTx/>
              <a:buChar char="-"/>
            </a:pPr>
            <a:endParaRPr lang="en-US" dirty="0"/>
          </a:p>
          <a:p>
            <a:pPr marL="342900" indent="-342900" algn="l">
              <a:buFontTx/>
              <a:buChar char="-"/>
            </a:pPr>
            <a:endParaRPr lang="en-US" dirty="0"/>
          </a:p>
          <a:p>
            <a:pPr algn="l"/>
            <a:endParaRPr lang="en-US" dirty="0"/>
          </a:p>
          <a:p>
            <a:pPr algn="l"/>
            <a:endParaRPr lang="en-US" sz="3600" dirty="0"/>
          </a:p>
        </p:txBody>
      </p:sp>
      <p:pic>
        <p:nvPicPr>
          <p:cNvPr id="4102" name="Picture 6" descr="mage result for colonial boycott on british goods first continental cong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449" y="1013691"/>
            <a:ext cx="5142651" cy="2670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846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2D9D-745E-4058-8BC7-6D704F409806}"/>
              </a:ext>
            </a:extLst>
          </p:cNvPr>
          <p:cNvSpPr>
            <a:spLocks noGrp="1"/>
          </p:cNvSpPr>
          <p:nvPr>
            <p:ph type="ctrTitle"/>
          </p:nvPr>
        </p:nvSpPr>
        <p:spPr>
          <a:xfrm>
            <a:off x="1717963" y="-1510242"/>
            <a:ext cx="9144000" cy="2387600"/>
          </a:xfrm>
        </p:spPr>
        <p:txBody>
          <a:bodyPr>
            <a:normAutofit/>
          </a:bodyPr>
          <a:lstStyle/>
          <a:p>
            <a:r>
              <a:rPr lang="en-US" sz="4800" dirty="0"/>
              <a:t>Second Continental Congress</a:t>
            </a:r>
          </a:p>
        </p:txBody>
      </p:sp>
      <p:sp>
        <p:nvSpPr>
          <p:cNvPr id="3" name="Subtitle 2">
            <a:extLst>
              <a:ext uri="{FF2B5EF4-FFF2-40B4-BE49-F238E27FC236}">
                <a16:creationId xmlns:a16="http://schemas.microsoft.com/office/drawing/2014/main" id="{DCEC4086-6E32-4BD2-B935-EF5CB576EE8E}"/>
              </a:ext>
            </a:extLst>
          </p:cNvPr>
          <p:cNvSpPr>
            <a:spLocks noGrp="1"/>
          </p:cNvSpPr>
          <p:nvPr>
            <p:ph type="subTitle" idx="1"/>
          </p:nvPr>
        </p:nvSpPr>
        <p:spPr>
          <a:xfrm>
            <a:off x="6289963" y="1221399"/>
            <a:ext cx="5873750" cy="4230536"/>
          </a:xfrm>
        </p:spPr>
        <p:txBody>
          <a:bodyPr>
            <a:noAutofit/>
          </a:bodyPr>
          <a:lstStyle/>
          <a:p>
            <a:pPr algn="l">
              <a:lnSpc>
                <a:spcPct val="100000"/>
              </a:lnSpc>
            </a:pPr>
            <a:r>
              <a:rPr lang="en-US" sz="3600" dirty="0"/>
              <a:t>On May 10, 1775, the Second</a:t>
            </a:r>
          </a:p>
          <a:p>
            <a:pPr algn="l">
              <a:lnSpc>
                <a:spcPct val="100000"/>
              </a:lnSpc>
            </a:pPr>
            <a:r>
              <a:rPr lang="en-US" sz="3600" dirty="0"/>
              <a:t>Continental Congress met at Independence Hall in Philadelphia. </a:t>
            </a:r>
          </a:p>
          <a:p>
            <a:pPr algn="l"/>
            <a:endParaRPr lang="en-US" sz="3600" dirty="0"/>
          </a:p>
          <a:p>
            <a:pPr algn="l"/>
            <a:r>
              <a:rPr lang="en-US" sz="3600" dirty="0"/>
              <a:t>Circumstances had changed</a:t>
            </a:r>
          </a:p>
          <a:p>
            <a:pPr algn="l"/>
            <a:r>
              <a:rPr lang="en-US" sz="3600" dirty="0"/>
              <a:t>since the first meeting!</a:t>
            </a:r>
          </a:p>
        </p:txBody>
      </p:sp>
      <p:pic>
        <p:nvPicPr>
          <p:cNvPr id="6148" name="Picture 4" descr="ndependence Hall, north fac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039" y="1221399"/>
            <a:ext cx="5853890" cy="4635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4737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19757</TotalTime>
  <Words>565</Words>
  <Application>Microsoft Macintosh PowerPoint</Application>
  <PresentationFormat>Widescreen</PresentationFormat>
  <Paragraphs>64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Aldhabi</vt:lpstr>
      <vt:lpstr>Arial</vt:lpstr>
      <vt:lpstr>Calibri</vt:lpstr>
      <vt:lpstr>Calibri Light</vt:lpstr>
      <vt:lpstr>Office Theme</vt:lpstr>
      <vt:lpstr>PowerPoint Presentation</vt:lpstr>
      <vt:lpstr>LearnAboutAmerica.com</vt:lpstr>
      <vt:lpstr>1774</vt:lpstr>
      <vt:lpstr>1774</vt:lpstr>
      <vt:lpstr>Why only 12?</vt:lpstr>
      <vt:lpstr>Why did they meet? </vt:lpstr>
      <vt:lpstr>Who was part of the  Continental Congress?</vt:lpstr>
      <vt:lpstr>What did they decide?</vt:lpstr>
      <vt:lpstr>Second Continental Congress</vt:lpstr>
      <vt:lpstr>Second Continental Congress</vt:lpstr>
      <vt:lpstr>Second Continental Congress</vt:lpstr>
      <vt:lpstr>What happened at the Second Continental Congress?</vt:lpstr>
      <vt:lpstr>What happened at the Second Continental Congress?</vt:lpstr>
      <vt:lpstr>What happened at the Second Continental Congress?</vt:lpstr>
      <vt:lpstr>What was the British Response?</vt:lpstr>
      <vt:lpstr>Follow-up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Revolution</dc:title>
  <dc:creator>Nussbaum, Greg M</dc:creator>
  <cp:lastModifiedBy>Greg Nussbaum</cp:lastModifiedBy>
  <cp:revision>37</cp:revision>
  <cp:lastPrinted>2018-12-06T15:31:07Z</cp:lastPrinted>
  <dcterms:created xsi:type="dcterms:W3CDTF">2018-12-06T13:35:12Z</dcterms:created>
  <dcterms:modified xsi:type="dcterms:W3CDTF">2026-01-01T19:38:08Z</dcterms:modified>
</cp:coreProperties>
</file>