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7" r:id="rId4"/>
    <p:sldId id="276" r:id="rId5"/>
    <p:sldId id="277" r:id="rId6"/>
    <p:sldId id="278" r:id="rId7"/>
    <p:sldId id="279" r:id="rId8"/>
    <p:sldId id="280" r:id="rId9"/>
    <p:sldId id="281" r:id="rId10"/>
    <p:sldId id="282" r:id="rId11"/>
    <p:sldId id="283" r:id="rId12"/>
    <p:sldId id="284" r:id="rId13"/>
    <p:sldId id="285" r:id="rId14"/>
    <p:sldId id="28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3" d="100"/>
          <a:sy n="113"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DE921C-963A-40D3-9DB7-0CEAB8DFD00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BAED7-76BE-4539-B731-713A81577F2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B1-346B-4870-A54F-6F4971C75DA2}"/>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C7B1-647A-4CD8-8BD4-182394BD26A8}"/>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F085B5-90D7-46CC-B6E9-10B1B9ED4AC4}"/>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DB19-1FF0-438B-9EC5-3409922E179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E5BB3-414A-4AEB-803B-C0F03E13AB06}"/>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8" name="Footer Placeholder 7">
            <a:extLst>
              <a:ext uri="{FF2B5EF4-FFF2-40B4-BE49-F238E27FC236}">
                <a16:creationId xmlns:a16="http://schemas.microsoft.com/office/drawing/2014/main"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8BC37-89C7-42DD-A131-20FF9708A8D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4" name="Footer Placeholder 3">
            <a:extLst>
              <a:ext uri="{FF2B5EF4-FFF2-40B4-BE49-F238E27FC236}">
                <a16:creationId xmlns:a16="http://schemas.microsoft.com/office/drawing/2014/main"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D7A1C-7AF1-41A4-8155-E1EA88F10171}"/>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3" name="Footer Placeholder 2">
            <a:extLst>
              <a:ext uri="{FF2B5EF4-FFF2-40B4-BE49-F238E27FC236}">
                <a16:creationId xmlns:a16="http://schemas.microsoft.com/office/drawing/2014/main"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5B480-3694-416E-8A2D-C84FCAE2E6C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A659D-2EA5-4499-BC36-3CFCA717EE0C}"/>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revolutionary-war/causes-of-the-revolutionary-war/boston-tea-part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B0F4CC5-B068-471B-944D-D5BA69504D6A}"/>
              </a:ext>
            </a:extLst>
          </p:cNvPr>
          <p:cNvSpPr/>
          <p:nvPr/>
        </p:nvSpPr>
        <p:spPr>
          <a:xfrm>
            <a:off x="6318252" y="3208726"/>
            <a:ext cx="5459764" cy="2246769"/>
          </a:xfrm>
          <a:prstGeom prst="rect">
            <a:avLst/>
          </a:prstGeom>
        </p:spPr>
        <p:txBody>
          <a:bodyPr wrap="none">
            <a:spAutoFit/>
          </a:bodyPr>
          <a:lstStyle/>
          <a:p>
            <a:r>
              <a:rPr lang="en-US" sz="3200" dirty="0"/>
              <a:t>The American Revolution Series</a:t>
            </a:r>
          </a:p>
          <a:p>
            <a:endParaRPr lang="en-US" dirty="0"/>
          </a:p>
          <a:p>
            <a:pPr algn="ctr"/>
            <a:r>
              <a:rPr lang="en-US" dirty="0"/>
              <a:t>Causes: </a:t>
            </a:r>
          </a:p>
          <a:p>
            <a:pPr algn="ctr"/>
            <a:r>
              <a:rPr lang="en-US" dirty="0"/>
              <a:t>Boston Tea Party and the Intolerable Acts</a:t>
            </a:r>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tatue of liberty and a map&#10;&#10;AI-generated content may be incorrect.">
            <a:extLst>
              <a:ext uri="{FF2B5EF4-FFF2-40B4-BE49-F238E27FC236}">
                <a16:creationId xmlns:a16="http://schemas.microsoft.com/office/drawing/2014/main" id="{F5078FCC-1DAC-90B9-A5B5-6BD3641EE459}"/>
              </a:ext>
            </a:extLst>
          </p:cNvPr>
          <p:cNvPicPr>
            <a:picLocks noChangeAspect="1"/>
          </p:cNvPicPr>
          <p:nvPr/>
        </p:nvPicPr>
        <p:blipFill>
          <a:blip r:embed="rId4"/>
          <a:stretch>
            <a:fillRect/>
          </a:stretch>
        </p:blipFill>
        <p:spPr>
          <a:xfrm>
            <a:off x="8251201" y="1722621"/>
            <a:ext cx="1637866" cy="1304546"/>
          </a:xfrm>
          <a:prstGeom prst="rect">
            <a:avLst/>
          </a:prstGeom>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874327" y="1299798"/>
            <a:ext cx="5873750" cy="4230536"/>
          </a:xfrm>
        </p:spPr>
        <p:txBody>
          <a:bodyPr>
            <a:noAutofit/>
          </a:bodyPr>
          <a:lstStyle/>
          <a:p>
            <a:r>
              <a:rPr lang="en-US" sz="3600" dirty="0"/>
              <a:t>    Interesting Facts</a:t>
            </a:r>
            <a:endParaRPr lang="en-US" sz="2800" dirty="0"/>
          </a:p>
          <a:p>
            <a:pPr algn="l"/>
            <a:r>
              <a:rPr lang="en-US" sz="3600" dirty="0"/>
              <a:t> - </a:t>
            </a:r>
            <a:r>
              <a:rPr lang="en-US" dirty="0"/>
              <a:t>The event was carefully planned</a:t>
            </a:r>
          </a:p>
          <a:p>
            <a:pPr algn="l"/>
            <a:r>
              <a:rPr lang="en-US" sz="3600" dirty="0"/>
              <a:t> - </a:t>
            </a:r>
            <a:r>
              <a:rPr lang="en-US" dirty="0"/>
              <a:t>There were no injuries</a:t>
            </a:r>
          </a:p>
          <a:p>
            <a:pPr algn="l"/>
            <a:r>
              <a:rPr lang="en-US" sz="3600" dirty="0"/>
              <a:t> - </a:t>
            </a:r>
            <a:r>
              <a:rPr lang="en-US" dirty="0"/>
              <a:t>Other than the tea, the only reported damage was to a single padlock, which was replaced by the Sons of Liberty</a:t>
            </a:r>
          </a:p>
          <a:p>
            <a:pPr algn="l"/>
            <a:r>
              <a:rPr lang="en-US" sz="3600" dirty="0"/>
              <a:t>- </a:t>
            </a:r>
            <a:r>
              <a:rPr lang="en-US" dirty="0"/>
              <a:t>Participants in the “tea party” were prohibited from damaging any private property by the Sons of Liberty. After the tea party, the decks of the ship were swept clean.</a:t>
            </a:r>
            <a:endParaRPr lang="en-US" sz="3600" dirty="0"/>
          </a:p>
        </p:txBody>
      </p:sp>
      <p:pic>
        <p:nvPicPr>
          <p:cNvPr id="8194" name="Picture 2" descr="Image result for boston tea party stamp">
            <a:extLst>
              <a:ext uri="{FF2B5EF4-FFF2-40B4-BE49-F238E27FC236}">
                <a16:creationId xmlns:a16="http://schemas.microsoft.com/office/drawing/2014/main" id="{E81B2C52-0BC1-4FDF-8E7F-5EF6C9F47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327666"/>
            <a:ext cx="57150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9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874327" y="1299798"/>
            <a:ext cx="5873750" cy="4230536"/>
          </a:xfrm>
        </p:spPr>
        <p:txBody>
          <a:bodyPr>
            <a:noAutofit/>
          </a:bodyPr>
          <a:lstStyle/>
          <a:p>
            <a:r>
              <a:rPr lang="en-US" sz="3600" dirty="0"/>
              <a:t>    </a:t>
            </a:r>
            <a:r>
              <a:rPr lang="en-US" sz="3600" dirty="0">
                <a:highlight>
                  <a:srgbClr val="FFFF00"/>
                </a:highlight>
              </a:rPr>
              <a:t>The British Response</a:t>
            </a:r>
            <a:endParaRPr lang="en-US" sz="2800" dirty="0">
              <a:highlight>
                <a:srgbClr val="FFFF00"/>
              </a:highlight>
            </a:endParaRPr>
          </a:p>
          <a:p>
            <a:pPr algn="l"/>
            <a:r>
              <a:rPr lang="en-US" sz="3600" dirty="0"/>
              <a:t> - Parliament was furious. </a:t>
            </a:r>
          </a:p>
          <a:p>
            <a:pPr algn="l"/>
            <a:r>
              <a:rPr lang="en-US" sz="3600" dirty="0"/>
              <a:t> - Issued a set of five “acts” known as the Intolerable Acts, or, the Coercive Acts. </a:t>
            </a:r>
          </a:p>
          <a:p>
            <a:pPr algn="l"/>
            <a:r>
              <a:rPr lang="en-US" sz="3600" dirty="0"/>
              <a:t>- The Intolerable Acts were issued to punish Americans. </a:t>
            </a:r>
          </a:p>
        </p:txBody>
      </p:sp>
      <p:pic>
        <p:nvPicPr>
          <p:cNvPr id="9218" name="Picture 2" descr="Image result for intolerable acts">
            <a:extLst>
              <a:ext uri="{FF2B5EF4-FFF2-40B4-BE49-F238E27FC236}">
                <a16:creationId xmlns:a16="http://schemas.microsoft.com/office/drawing/2014/main" id="{D506C65D-83BB-4E19-B5C9-C911B33D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57" y="1260322"/>
            <a:ext cx="5700685" cy="427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2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Intolerable Acts</a:t>
            </a:r>
          </a:p>
        </p:txBody>
      </p:sp>
      <p:sp>
        <p:nvSpPr>
          <p:cNvPr id="5" name="Subtitle 4">
            <a:extLst>
              <a:ext uri="{FF2B5EF4-FFF2-40B4-BE49-F238E27FC236}">
                <a16:creationId xmlns:a16="http://schemas.microsoft.com/office/drawing/2014/main" id="{7CADFC8A-9613-4D98-B572-9DAFA7BF03CA}"/>
              </a:ext>
            </a:extLst>
          </p:cNvPr>
          <p:cNvSpPr>
            <a:spLocks noGrp="1"/>
          </p:cNvSpPr>
          <p:nvPr>
            <p:ph type="subTitle" idx="1"/>
          </p:nvPr>
        </p:nvSpPr>
        <p:spPr>
          <a:xfrm>
            <a:off x="221671" y="1094366"/>
            <a:ext cx="11748654" cy="2334634"/>
          </a:xfrm>
        </p:spPr>
        <p:txBody>
          <a:bodyPr>
            <a:noAutofit/>
          </a:bodyPr>
          <a:lstStyle/>
          <a:p>
            <a:pPr algn="l"/>
            <a:r>
              <a:rPr lang="en-US" u="sng" dirty="0"/>
              <a:t>Boston Harbor Bill </a:t>
            </a:r>
            <a:r>
              <a:rPr lang="en-US" dirty="0"/>
              <a:t>– Closed Boston Harbor until the tea was paid for.</a:t>
            </a:r>
          </a:p>
          <a:p>
            <a:pPr algn="l"/>
            <a:r>
              <a:rPr lang="en-US" u="sng" dirty="0"/>
              <a:t>Quartering Act </a:t>
            </a:r>
            <a:r>
              <a:rPr lang="en-US" dirty="0"/>
              <a:t>– A new version of the 1765 act that required Americans to provide housing and food to British soldiers. </a:t>
            </a:r>
          </a:p>
          <a:p>
            <a:pPr algn="l"/>
            <a:r>
              <a:rPr lang="en-US" u="sng" dirty="0"/>
              <a:t>Quebec Act </a:t>
            </a:r>
            <a:r>
              <a:rPr lang="en-US" dirty="0"/>
              <a:t>– Extended the border of British Quebec into the Ohio River Valley. This eliminated land claims made by various colonies. </a:t>
            </a:r>
          </a:p>
          <a:p>
            <a:pPr algn="l"/>
            <a:r>
              <a:rPr lang="en-US" u="sng" dirty="0"/>
              <a:t>Administration of Justice Act </a:t>
            </a:r>
            <a:r>
              <a:rPr lang="en-US" dirty="0"/>
              <a:t>– Provided trials in England for royal officials charged with capital crimes in America. </a:t>
            </a:r>
          </a:p>
          <a:p>
            <a:pPr algn="l"/>
            <a:r>
              <a:rPr lang="en-US" u="sng" dirty="0"/>
              <a:t>Massachusetts Government Act </a:t>
            </a:r>
            <a:r>
              <a:rPr lang="en-US" dirty="0"/>
              <a:t>– Made all legislators </a:t>
            </a:r>
            <a:r>
              <a:rPr lang="en-US"/>
              <a:t>in America </a:t>
            </a:r>
            <a:r>
              <a:rPr lang="en-US" dirty="0"/>
              <a:t>subject to royal approval. </a:t>
            </a:r>
          </a:p>
        </p:txBody>
      </p:sp>
      <p:pic>
        <p:nvPicPr>
          <p:cNvPr id="10242" name="Picture 2" descr="Image result for boston harbor bill">
            <a:extLst>
              <a:ext uri="{FF2B5EF4-FFF2-40B4-BE49-F238E27FC236}">
                <a16:creationId xmlns:a16="http://schemas.microsoft.com/office/drawing/2014/main" id="{A47C1C0E-20B5-487A-9DC7-E2C1F765A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812" y="4506454"/>
            <a:ext cx="4728373" cy="233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9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First Continental Congress</a:t>
            </a:r>
          </a:p>
        </p:txBody>
      </p:sp>
      <p:sp>
        <p:nvSpPr>
          <p:cNvPr id="5" name="Subtitle 4">
            <a:extLst>
              <a:ext uri="{FF2B5EF4-FFF2-40B4-BE49-F238E27FC236}">
                <a16:creationId xmlns:a16="http://schemas.microsoft.com/office/drawing/2014/main" id="{7CADFC8A-9613-4D98-B572-9DAFA7BF03CA}"/>
              </a:ext>
            </a:extLst>
          </p:cNvPr>
          <p:cNvSpPr>
            <a:spLocks noGrp="1"/>
          </p:cNvSpPr>
          <p:nvPr>
            <p:ph type="subTitle" idx="1"/>
          </p:nvPr>
        </p:nvSpPr>
        <p:spPr>
          <a:xfrm>
            <a:off x="221671" y="1094366"/>
            <a:ext cx="11748654" cy="2334634"/>
          </a:xfrm>
        </p:spPr>
        <p:txBody>
          <a:bodyPr>
            <a:noAutofit/>
          </a:bodyPr>
          <a:lstStyle/>
          <a:p>
            <a:pPr marL="342900" indent="-342900" algn="l">
              <a:buFontTx/>
              <a:buChar char="-"/>
            </a:pPr>
            <a:r>
              <a:rPr lang="en-US" dirty="0"/>
              <a:t>The Intolerable Acts were viewed throughout the colonies as an attack on the people of Massachusetts. </a:t>
            </a:r>
          </a:p>
          <a:p>
            <a:pPr marL="342900" indent="-342900" algn="l">
              <a:buFontTx/>
              <a:buChar char="-"/>
            </a:pPr>
            <a:r>
              <a:rPr lang="en-US" dirty="0"/>
              <a:t>Hatred toward England grew </a:t>
            </a:r>
          </a:p>
          <a:p>
            <a:pPr marL="342900" indent="-342900" algn="l">
              <a:buFontTx/>
              <a:buChar char="-"/>
            </a:pPr>
            <a:r>
              <a:rPr lang="en-US" dirty="0"/>
              <a:t>Representatives from 12 of the 13 colonies met in Philadelphia in what would become known as the first </a:t>
            </a:r>
            <a:r>
              <a:rPr lang="en-US" dirty="0">
                <a:highlight>
                  <a:srgbClr val="FFFF00"/>
                </a:highlight>
              </a:rPr>
              <a:t>Continental Congress</a:t>
            </a:r>
            <a:r>
              <a:rPr lang="en-US" dirty="0"/>
              <a:t>. Their purpose was to craft a united response to the acts of Parliament. </a:t>
            </a:r>
          </a:p>
        </p:txBody>
      </p:sp>
      <p:pic>
        <p:nvPicPr>
          <p:cNvPr id="11266" name="Picture 2" descr="Image result for first continental congress">
            <a:extLst>
              <a:ext uri="{FF2B5EF4-FFF2-40B4-BE49-F238E27FC236}">
                <a16:creationId xmlns:a16="http://schemas.microsoft.com/office/drawing/2014/main" id="{5760DCC2-902E-4084-A0A5-89446321F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109" y="3241963"/>
            <a:ext cx="4035777"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7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357745" y="-1510242"/>
            <a:ext cx="9144000" cy="2387600"/>
          </a:xfrm>
        </p:spPr>
        <p:txBody>
          <a:bodyPr>
            <a:normAutofit/>
          </a:bodyPr>
          <a:lstStyle/>
          <a:p>
            <a:r>
              <a:rPr lang="en-US" sz="4800" dirty="0"/>
              <a:t>Follow-up</a:t>
            </a:r>
          </a:p>
        </p:txBody>
      </p:sp>
      <p:sp>
        <p:nvSpPr>
          <p:cNvPr id="5" name="Subtitle 4">
            <a:extLst>
              <a:ext uri="{FF2B5EF4-FFF2-40B4-BE49-F238E27FC236}">
                <a16:creationId xmlns:a16="http://schemas.microsoft.com/office/drawing/2014/main" id="{7CADFC8A-9613-4D98-B572-9DAFA7BF03CA}"/>
              </a:ext>
            </a:extLst>
          </p:cNvPr>
          <p:cNvSpPr>
            <a:spLocks noGrp="1"/>
          </p:cNvSpPr>
          <p:nvPr>
            <p:ph type="subTitle" idx="1"/>
          </p:nvPr>
        </p:nvSpPr>
        <p:spPr>
          <a:xfrm>
            <a:off x="221673" y="3788421"/>
            <a:ext cx="11748654" cy="2334634"/>
          </a:xfrm>
        </p:spPr>
        <p:txBody>
          <a:bodyPr>
            <a:noAutofit/>
          </a:bodyPr>
          <a:lstStyle/>
          <a:p>
            <a:pPr marL="342900" indent="-342900" algn="l">
              <a:buFontTx/>
              <a:buChar char="-"/>
            </a:pPr>
            <a:r>
              <a:rPr lang="en-US" sz="4000" dirty="0"/>
              <a:t>What if your school issued unfair acts against its students? In the linked printout below. Write a details of a fictional “recess act” and “homework act.” Then, make up your own act!</a:t>
            </a:r>
          </a:p>
        </p:txBody>
      </p:sp>
      <p:pic>
        <p:nvPicPr>
          <p:cNvPr id="6" name="Picture 2" descr="Image result for intolerable acts">
            <a:extLst>
              <a:ext uri="{FF2B5EF4-FFF2-40B4-BE49-F238E27FC236}">
                <a16:creationId xmlns:a16="http://schemas.microsoft.com/office/drawing/2014/main" id="{7560B24F-93A1-4326-831B-79B975EF3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982" y="877359"/>
            <a:ext cx="3886418" cy="29110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5599F90-5418-4649-8C0D-183731553C7C}"/>
              </a:ext>
            </a:extLst>
          </p:cNvPr>
          <p:cNvSpPr/>
          <p:nvPr/>
        </p:nvSpPr>
        <p:spPr>
          <a:xfrm>
            <a:off x="3327645" y="6330151"/>
            <a:ext cx="5536709" cy="369332"/>
          </a:xfrm>
          <a:prstGeom prst="rect">
            <a:avLst/>
          </a:prstGeom>
        </p:spPr>
        <p:txBody>
          <a:bodyPr wrap="none">
            <a:spAutoFit/>
          </a:bodyPr>
          <a:lstStyle/>
          <a:p>
            <a:r>
              <a:rPr lang="en-US" i="1" dirty="0"/>
              <a:t>https://www.mrnussbaum.com/fun-with-acts-and-taxes/</a:t>
            </a:r>
          </a:p>
        </p:txBody>
      </p:sp>
    </p:spTree>
    <p:extLst>
      <p:ext uri="{BB962C8B-B14F-4D97-AF65-F5344CB8AC3E}">
        <p14:creationId xmlns:p14="http://schemas.microsoft.com/office/powerpoint/2010/main" val="267594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3404754" y="311854"/>
            <a:ext cx="6172200" cy="857250"/>
          </a:xfrm>
        </p:spPr>
        <p:txBody>
          <a:bodyPr>
            <a:normAutofit/>
          </a:bodyPr>
          <a:lstStyle/>
          <a:p>
            <a:r>
              <a:rPr lang="en-US" sz="4950" dirty="0" err="1">
                <a:latin typeface="Aldhabi" panose="01000000000000000000" pitchFamily="2" charset="-78"/>
                <a:cs typeface="Aldhabi" panose="01000000000000000000" pitchFamily="2" charset="-78"/>
              </a:rPr>
              <a:t>LearnAboutAmerica.com</a:t>
            </a:r>
            <a:endParaRPr lang="en-US" sz="495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1787670" y="187332"/>
            <a:ext cx="1232621" cy="981772"/>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a:bodyPr>
          <a:lstStyle/>
          <a:p>
            <a:pPr marL="0" indent="0">
              <a:buNone/>
            </a:pPr>
            <a:r>
              <a:rPr lang="en-US" dirty="0"/>
              <a:t>*For our presentations, lesson plans, articles,  printables, interactives, stories, and games related to the Boston Tea Party, please visit:</a:t>
            </a:r>
          </a:p>
          <a:p>
            <a:pPr marL="0" indent="0">
              <a:buNone/>
            </a:pPr>
            <a:r>
              <a:rPr lang="en-US" dirty="0">
                <a:hlinkClick r:id="rId3"/>
              </a:rPr>
              <a:t>https://learnaboutamerica.com/american-history/revolutionary-war/causes-of-the-revolutionary-war/boston-tea-party</a:t>
            </a:r>
            <a:endParaRPr lang="en-US" dirty="0"/>
          </a:p>
          <a:p>
            <a:pPr marL="0" indent="0">
              <a:buNone/>
            </a:pPr>
            <a:endParaRPr lang="en-US" dirty="0"/>
          </a:p>
          <a:p>
            <a:pPr marL="0" indent="0">
              <a:buNone/>
            </a:pPr>
            <a:r>
              <a:rPr lang="en-US" dirty="0"/>
              <a:t>* For the greatest American History website for teachers, parents, and students, visit:</a:t>
            </a:r>
          </a:p>
          <a:p>
            <a:pPr marL="0" indent="0">
              <a:buNone/>
            </a:pPr>
            <a:r>
              <a:rPr lang="en-US" dirty="0">
                <a:hlinkClick r:id="rId4"/>
              </a:rPr>
              <a:t>https://learnaboutamerica.com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096000" y="1932857"/>
            <a:ext cx="5873750" cy="905877"/>
          </a:xfrm>
        </p:spPr>
        <p:txBody>
          <a:bodyPr>
            <a:noAutofit/>
          </a:bodyPr>
          <a:lstStyle/>
          <a:p>
            <a:r>
              <a:rPr lang="en-US" sz="3600" dirty="0"/>
              <a:t>Peace had reigned in Boston since the Boston Massacre in 1770. In 1773, however…</a:t>
            </a:r>
          </a:p>
        </p:txBody>
      </p:sp>
      <p:pic>
        <p:nvPicPr>
          <p:cNvPr id="1026" name="Picture 2" descr="Image result for boston in 1770">
            <a:extLst>
              <a:ext uri="{FF2B5EF4-FFF2-40B4-BE49-F238E27FC236}">
                <a16:creationId xmlns:a16="http://schemas.microsoft.com/office/drawing/2014/main" id="{03D27528-1653-454A-B15E-FC363BA7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0" y="997528"/>
            <a:ext cx="5785330" cy="435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708073" y="1313732"/>
            <a:ext cx="5873750" cy="4038452"/>
          </a:xfrm>
        </p:spPr>
        <p:txBody>
          <a:bodyPr>
            <a:noAutofit/>
          </a:bodyPr>
          <a:lstStyle/>
          <a:p>
            <a:r>
              <a:rPr lang="en-US" sz="3600" dirty="0">
                <a:highlight>
                  <a:srgbClr val="FFFF00"/>
                </a:highlight>
              </a:rPr>
              <a:t>Parliament issued the Tea Act.</a:t>
            </a:r>
          </a:p>
          <a:p>
            <a:endParaRPr lang="en-US" sz="3600" dirty="0">
              <a:highlight>
                <a:srgbClr val="FFFF00"/>
              </a:highlight>
            </a:endParaRPr>
          </a:p>
          <a:p>
            <a:pPr algn="l"/>
            <a:r>
              <a:rPr lang="en-US" sz="3600" dirty="0"/>
              <a:t>The Tea Act granted the East</a:t>
            </a:r>
          </a:p>
          <a:p>
            <a:pPr algn="l"/>
            <a:r>
              <a:rPr lang="en-US" sz="3600" dirty="0"/>
              <a:t>India Company (an English</a:t>
            </a:r>
          </a:p>
          <a:p>
            <a:pPr algn="l"/>
            <a:r>
              <a:rPr lang="en-US" sz="3600" dirty="0"/>
              <a:t>company) a monopoly over the American tea trade. </a:t>
            </a:r>
          </a:p>
          <a:p>
            <a:pPr algn="l"/>
            <a:endParaRPr lang="en-US" sz="3600" dirty="0"/>
          </a:p>
          <a:p>
            <a:pPr algn="l"/>
            <a:endParaRPr lang="en-US" sz="3600" dirty="0"/>
          </a:p>
        </p:txBody>
      </p:sp>
      <p:pic>
        <p:nvPicPr>
          <p:cNvPr id="2050" name="Picture 2" descr="Image result for tea act">
            <a:extLst>
              <a:ext uri="{FF2B5EF4-FFF2-40B4-BE49-F238E27FC236}">
                <a16:creationId xmlns:a16="http://schemas.microsoft.com/office/drawing/2014/main" id="{7AAD9468-2E80-4A9E-B86A-EA972920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03" y="694607"/>
            <a:ext cx="3653101" cy="527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708073" y="1313732"/>
            <a:ext cx="5873750" cy="4038452"/>
          </a:xfrm>
        </p:spPr>
        <p:txBody>
          <a:bodyPr>
            <a:noAutofit/>
          </a:bodyPr>
          <a:lstStyle/>
          <a:p>
            <a:r>
              <a:rPr lang="en-US" sz="3600" dirty="0"/>
              <a:t>What is a monopoly?</a:t>
            </a:r>
          </a:p>
          <a:p>
            <a:pPr algn="l"/>
            <a:endParaRPr lang="en-US" sz="3600" dirty="0"/>
          </a:p>
          <a:p>
            <a:pPr algn="l"/>
            <a:r>
              <a:rPr lang="en-US" sz="3600" dirty="0"/>
              <a:t>A situation in which a single company controls the entire supply of a product or products. </a:t>
            </a:r>
          </a:p>
          <a:p>
            <a:pPr algn="l"/>
            <a:endParaRPr lang="en-US" sz="3600" dirty="0"/>
          </a:p>
        </p:txBody>
      </p:sp>
      <p:pic>
        <p:nvPicPr>
          <p:cNvPr id="3074" name="Picture 2" descr="Image result for monopoly">
            <a:extLst>
              <a:ext uri="{FF2B5EF4-FFF2-40B4-BE49-F238E27FC236}">
                <a16:creationId xmlns:a16="http://schemas.microsoft.com/office/drawing/2014/main" id="{D0C84AA0-2D09-42AE-8882-2FF0E668A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23" y="1553875"/>
            <a:ext cx="3798309" cy="379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6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83382" y="1313732"/>
            <a:ext cx="5873750" cy="4038452"/>
          </a:xfrm>
        </p:spPr>
        <p:txBody>
          <a:bodyPr>
            <a:noAutofit/>
          </a:bodyPr>
          <a:lstStyle/>
          <a:p>
            <a:r>
              <a:rPr lang="en-US" dirty="0">
                <a:highlight>
                  <a:srgbClr val="FFFF00"/>
                </a:highlight>
              </a:rPr>
              <a:t>Why is a monopoly bad?</a:t>
            </a:r>
          </a:p>
          <a:p>
            <a:pPr marL="571500" indent="-571500" algn="l">
              <a:buFontTx/>
              <a:buChar char="-"/>
            </a:pPr>
            <a:r>
              <a:rPr lang="en-US" sz="3600" dirty="0"/>
              <a:t>Provides only a single option for consumers</a:t>
            </a:r>
          </a:p>
          <a:p>
            <a:pPr marL="571500" indent="-571500" algn="l">
              <a:buFontTx/>
              <a:buChar char="-"/>
            </a:pPr>
            <a:r>
              <a:rPr lang="en-US" sz="3600" dirty="0"/>
              <a:t>A lack of competition discourages innovation</a:t>
            </a:r>
          </a:p>
          <a:p>
            <a:pPr marL="571500" indent="-571500" algn="l">
              <a:buFontTx/>
              <a:buChar char="-"/>
            </a:pPr>
            <a:r>
              <a:rPr lang="en-US" sz="3600" dirty="0"/>
              <a:t>Prices can become too high and supply too low</a:t>
            </a:r>
          </a:p>
          <a:p>
            <a:pPr algn="l"/>
            <a:endParaRPr lang="en-US" sz="3600" dirty="0"/>
          </a:p>
        </p:txBody>
      </p:sp>
      <p:pic>
        <p:nvPicPr>
          <p:cNvPr id="3074" name="Picture 2" descr="Image result for monopoly">
            <a:extLst>
              <a:ext uri="{FF2B5EF4-FFF2-40B4-BE49-F238E27FC236}">
                <a16:creationId xmlns:a16="http://schemas.microsoft.com/office/drawing/2014/main" id="{D0C84AA0-2D09-42AE-8882-2FF0E668A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23" y="1553875"/>
            <a:ext cx="3798309" cy="379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583382" y="1313732"/>
            <a:ext cx="5873750" cy="4038452"/>
          </a:xfrm>
        </p:spPr>
        <p:txBody>
          <a:bodyPr>
            <a:noAutofit/>
          </a:bodyPr>
          <a:lstStyle/>
          <a:p>
            <a:r>
              <a:rPr lang="en-US" dirty="0">
                <a:highlight>
                  <a:srgbClr val="FFFF00"/>
                </a:highlight>
              </a:rPr>
              <a:t>Why did the East India Company Get a Monopoly? </a:t>
            </a:r>
          </a:p>
          <a:p>
            <a:pPr marL="571500" indent="-571500" algn="l">
              <a:buFontTx/>
              <a:buChar char="-"/>
            </a:pPr>
            <a:r>
              <a:rPr lang="en-US" sz="3200" dirty="0"/>
              <a:t>Parliament wanted to help the struggling company survive</a:t>
            </a:r>
          </a:p>
          <a:p>
            <a:pPr marL="571500" indent="-571500" algn="l">
              <a:buFontTx/>
              <a:buChar char="-"/>
            </a:pPr>
            <a:r>
              <a:rPr lang="en-US" sz="3200" dirty="0"/>
              <a:t>Parliament wanted to make the price of tea low enough to stop illegal smugglers who brought Dutch tea to America. </a:t>
            </a:r>
          </a:p>
          <a:p>
            <a:pPr algn="l"/>
            <a:endParaRPr lang="en-US" sz="3200" dirty="0"/>
          </a:p>
          <a:p>
            <a:pPr algn="l"/>
            <a:endParaRPr lang="en-US" sz="3600" dirty="0"/>
          </a:p>
        </p:txBody>
      </p:sp>
      <p:pic>
        <p:nvPicPr>
          <p:cNvPr id="4098" name="Picture 2" descr="Image result for british east india company">
            <a:extLst>
              <a:ext uri="{FF2B5EF4-FFF2-40B4-BE49-F238E27FC236}">
                <a16:creationId xmlns:a16="http://schemas.microsoft.com/office/drawing/2014/main" id="{4CC2E816-1536-4B8E-92FB-C52409CCB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68" y="690277"/>
            <a:ext cx="4562343" cy="4230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08F063-502B-453A-9938-993F961DB6F3}"/>
              </a:ext>
            </a:extLst>
          </p:cNvPr>
          <p:cNvSpPr txBox="1"/>
          <p:nvPr/>
        </p:nvSpPr>
        <p:spPr>
          <a:xfrm>
            <a:off x="519545" y="5983057"/>
            <a:ext cx="11513128" cy="461665"/>
          </a:xfrm>
          <a:prstGeom prst="rect">
            <a:avLst/>
          </a:prstGeom>
          <a:noFill/>
        </p:spPr>
        <p:txBody>
          <a:bodyPr wrap="square" rtlCol="0">
            <a:spAutoFit/>
          </a:bodyPr>
          <a:lstStyle/>
          <a:p>
            <a:pPr algn="ctr"/>
            <a:r>
              <a:rPr lang="en-US" sz="2400" dirty="0"/>
              <a:t>Smuggling – Illegally bringing goods into or out of a country</a:t>
            </a:r>
          </a:p>
        </p:txBody>
      </p:sp>
    </p:spTree>
    <p:extLst>
      <p:ext uri="{BB962C8B-B14F-4D97-AF65-F5344CB8AC3E}">
        <p14:creationId xmlns:p14="http://schemas.microsoft.com/office/powerpoint/2010/main" val="11156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a:t>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611091" y="1221399"/>
            <a:ext cx="5873750" cy="4230536"/>
          </a:xfrm>
        </p:spPr>
        <p:txBody>
          <a:bodyPr>
            <a:noAutofit/>
          </a:bodyPr>
          <a:lstStyle/>
          <a:p>
            <a:r>
              <a:rPr lang="en-US" dirty="0">
                <a:highlight>
                  <a:srgbClr val="FFFF00"/>
                </a:highlight>
              </a:rPr>
              <a:t>What did the Americans think?</a:t>
            </a:r>
          </a:p>
          <a:p>
            <a:pPr marL="571500" indent="-571500" algn="l">
              <a:buFontTx/>
              <a:buChar char="-"/>
            </a:pPr>
            <a:r>
              <a:rPr lang="en-US" sz="3200" dirty="0"/>
              <a:t>Opposition was “universal”</a:t>
            </a:r>
          </a:p>
          <a:p>
            <a:pPr marL="571500" indent="-571500" algn="l">
              <a:buFontTx/>
              <a:buChar char="-"/>
            </a:pPr>
            <a:r>
              <a:rPr lang="en-US" sz="3200" dirty="0"/>
              <a:t>Parliament was purposefully interfering in American business.</a:t>
            </a:r>
          </a:p>
          <a:p>
            <a:pPr marL="571500" indent="-571500" algn="l">
              <a:buFontTx/>
              <a:buChar char="-"/>
            </a:pPr>
            <a:r>
              <a:rPr lang="en-US" sz="3200" dirty="0"/>
              <a:t>Americans were angry as their own tea merchants were put out of business, as were smugglers. </a:t>
            </a:r>
          </a:p>
          <a:p>
            <a:pPr algn="l"/>
            <a:endParaRPr lang="en-US" sz="3200" dirty="0"/>
          </a:p>
          <a:p>
            <a:pPr algn="l"/>
            <a:endParaRPr lang="en-US" sz="3600" dirty="0"/>
          </a:p>
        </p:txBody>
      </p:sp>
      <p:sp>
        <p:nvSpPr>
          <p:cNvPr id="4" name="TextBox 3">
            <a:extLst>
              <a:ext uri="{FF2B5EF4-FFF2-40B4-BE49-F238E27FC236}">
                <a16:creationId xmlns:a16="http://schemas.microsoft.com/office/drawing/2014/main" id="{6408F063-502B-453A-9938-993F961DB6F3}"/>
              </a:ext>
            </a:extLst>
          </p:cNvPr>
          <p:cNvSpPr txBox="1"/>
          <p:nvPr/>
        </p:nvSpPr>
        <p:spPr>
          <a:xfrm>
            <a:off x="519545" y="5983057"/>
            <a:ext cx="11513128" cy="461665"/>
          </a:xfrm>
          <a:prstGeom prst="rect">
            <a:avLst/>
          </a:prstGeom>
          <a:noFill/>
        </p:spPr>
        <p:txBody>
          <a:bodyPr wrap="square" rtlCol="0">
            <a:spAutoFit/>
          </a:bodyPr>
          <a:lstStyle/>
          <a:p>
            <a:pPr algn="ctr"/>
            <a:r>
              <a:rPr lang="en-US" sz="2400" dirty="0"/>
              <a:t>Smuggling – Illegally bringing goods into or out of a country</a:t>
            </a:r>
          </a:p>
        </p:txBody>
      </p:sp>
      <p:pic>
        <p:nvPicPr>
          <p:cNvPr id="6146" name="Picture 2" descr="Image result for smuggling tea">
            <a:extLst>
              <a:ext uri="{FF2B5EF4-FFF2-40B4-BE49-F238E27FC236}">
                <a16:creationId xmlns:a16="http://schemas.microsoft.com/office/drawing/2014/main" id="{C01CE33E-94EC-4C2A-89F2-706FA0D8D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13" y="1510177"/>
            <a:ext cx="4532322" cy="358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4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717963" y="-1510242"/>
            <a:ext cx="9144000" cy="2387600"/>
          </a:xfrm>
        </p:spPr>
        <p:txBody>
          <a:bodyPr>
            <a:normAutofit/>
          </a:bodyPr>
          <a:lstStyle/>
          <a:p>
            <a:r>
              <a:rPr lang="en-US" sz="4800" dirty="0"/>
              <a:t>Boston Tea Party - 1773</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611091" y="1221399"/>
            <a:ext cx="5873750" cy="4230536"/>
          </a:xfrm>
        </p:spPr>
        <p:txBody>
          <a:bodyPr>
            <a:noAutofit/>
          </a:bodyPr>
          <a:lstStyle/>
          <a:p>
            <a:r>
              <a:rPr lang="en-US" dirty="0">
                <a:highlight>
                  <a:srgbClr val="FFFF00"/>
                </a:highlight>
              </a:rPr>
              <a:t>What did the Americans do?</a:t>
            </a:r>
          </a:p>
          <a:p>
            <a:pPr marL="457200" indent="-457200" algn="l">
              <a:buFontTx/>
              <a:buChar char="-"/>
            </a:pPr>
            <a:r>
              <a:rPr lang="en-US" sz="3200" dirty="0"/>
              <a:t>- To show opposition to the Tea Act, the Sons of Liberty staged an event called “the Destruction of the Tea,” now called the Boston Tea Party.</a:t>
            </a:r>
          </a:p>
          <a:p>
            <a:pPr marL="457200" indent="-457200" algn="l">
              <a:buFontTx/>
              <a:buChar char="-"/>
            </a:pPr>
            <a:r>
              <a:rPr lang="en-US" sz="3200" dirty="0">
                <a:highlight>
                  <a:srgbClr val="FFFF00"/>
                </a:highlight>
              </a:rPr>
              <a:t>- December 16, 1773</a:t>
            </a:r>
          </a:p>
          <a:p>
            <a:pPr algn="l"/>
            <a:endParaRPr lang="en-US" sz="3600" dirty="0"/>
          </a:p>
        </p:txBody>
      </p:sp>
      <p:pic>
        <p:nvPicPr>
          <p:cNvPr id="7170" name="Picture 2" descr="Image result for boston tea party">
            <a:extLst>
              <a:ext uri="{FF2B5EF4-FFF2-40B4-BE49-F238E27FC236}">
                <a16:creationId xmlns:a16="http://schemas.microsoft.com/office/drawing/2014/main" id="{0FF1F133-8DA6-4BF4-AA39-8504A849D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221399"/>
            <a:ext cx="5749062" cy="3470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FB360E-36BC-4E56-8FAF-3BE41C18D70A}"/>
              </a:ext>
            </a:extLst>
          </p:cNvPr>
          <p:cNvSpPr txBox="1"/>
          <p:nvPr/>
        </p:nvSpPr>
        <p:spPr>
          <a:xfrm>
            <a:off x="387927" y="5036436"/>
            <a:ext cx="11804073" cy="1200329"/>
          </a:xfrm>
          <a:prstGeom prst="rect">
            <a:avLst/>
          </a:prstGeom>
          <a:noFill/>
        </p:spPr>
        <p:txBody>
          <a:bodyPr wrap="square" rtlCol="0">
            <a:spAutoFit/>
          </a:bodyPr>
          <a:lstStyle/>
          <a:p>
            <a:r>
              <a:rPr lang="en-US" sz="2400" dirty="0"/>
              <a:t>More than 100 men, dressed as Mohawk Indians, boarded the British tea ship Dartmouth and threw its entire load of tea, 342 chests (92,000 pounds) into Boston Harbor. It was worth an estimated $2 million in today’s dollars.</a:t>
            </a:r>
          </a:p>
        </p:txBody>
      </p:sp>
    </p:spTree>
    <p:extLst>
      <p:ext uri="{BB962C8B-B14F-4D97-AF65-F5344CB8AC3E}">
        <p14:creationId xmlns:p14="http://schemas.microsoft.com/office/powerpoint/2010/main" val="387147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703</Words>
  <Application>Microsoft Macintosh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Aldhabi</vt:lpstr>
      <vt:lpstr>Arial</vt:lpstr>
      <vt:lpstr>Calibri</vt:lpstr>
      <vt:lpstr>Calibri Light</vt:lpstr>
      <vt:lpstr>Office Theme</vt:lpstr>
      <vt:lpstr>PowerPoint Presentation</vt:lpstr>
      <vt:lpstr>LearnAboutAmerica.com</vt:lpstr>
      <vt:lpstr>1773</vt:lpstr>
      <vt:lpstr>1773</vt:lpstr>
      <vt:lpstr>1773</vt:lpstr>
      <vt:lpstr>1773</vt:lpstr>
      <vt:lpstr>1773</vt:lpstr>
      <vt:lpstr>1773</vt:lpstr>
      <vt:lpstr>Boston Tea Party - 1773</vt:lpstr>
      <vt:lpstr>Boston Tea Party - 1773</vt:lpstr>
      <vt:lpstr>Boston Tea Party - 1773</vt:lpstr>
      <vt:lpstr>Intolerable Acts</vt:lpstr>
      <vt:lpstr>First Continental Congress</vt:lpstr>
      <vt:lpstr>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Greg Nussbaum</cp:lastModifiedBy>
  <cp:revision>25</cp:revision>
  <cp:lastPrinted>2018-12-06T15:31:07Z</cp:lastPrinted>
  <dcterms:created xsi:type="dcterms:W3CDTF">2018-12-06T13:35:12Z</dcterms:created>
  <dcterms:modified xsi:type="dcterms:W3CDTF">2026-01-01T16:35:44Z</dcterms:modified>
</cp:coreProperties>
</file>