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60" r:id="rId4"/>
    <p:sldId id="261" r:id="rId5"/>
    <p:sldId id="262" r:id="rId6"/>
    <p:sldId id="276" r:id="rId7"/>
    <p:sldId id="269" r:id="rId8"/>
    <p:sldId id="270" r:id="rId9"/>
    <p:sldId id="271" r:id="rId10"/>
    <p:sldId id="277" r:id="rId11"/>
    <p:sldId id="278" r:id="rId12"/>
    <p:sldId id="279" r:id="rId13"/>
    <p:sldId id="280" r:id="rId14"/>
    <p:sldId id="281" r:id="rId15"/>
    <p:sldId id="27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113" d="100"/>
          <a:sy n="113"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5D20-9180-4AAD-9A89-4C4A2F84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AE6FCC-8CFB-4A33-88EF-C03BAAE82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DE921C-963A-40D3-9DB7-0CEAB8DFD00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3C5EB26E-C710-4AE4-B482-FECA62CC7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4404A-EB5E-44D2-9196-81CD25E5C29E}"/>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4516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4535-3AE6-4DD3-A605-1BA2E1343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83196C-BBA1-4C51-A57A-0B1836DCAE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BAED7-76BE-4539-B731-713A81577F2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2816B442-58F5-410D-B504-E6402261F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062CE-5229-47EF-817E-67979C165604}"/>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9964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1321B7-3852-4DB0-BCB0-C399E8001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0519E1-DC26-4CEF-9FEC-82555D3391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B1-346B-4870-A54F-6F4971C75DA2}"/>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96D37EFE-838F-4FAF-B056-AE9A392C8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689BF-68BA-41C2-9F66-067E6752798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9685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5FF8-9133-4E5D-85E4-784751532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604FC-E2F3-44B4-8BA5-A597B2B286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CBC7B1-647A-4CD8-8BD4-182394BD26A8}"/>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1E257E05-64C9-4F78-95C0-B2B0798E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7FD69-F558-4B18-889B-CB2033206340}"/>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0444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4091-C28E-4E94-B934-8CA5912A5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18580D-C6EE-4BCB-8CA4-EB65B7466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F085B5-90D7-46CC-B6E9-10B1B9ED4AC4}"/>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B467815B-DF05-4D5D-8F62-A27717BF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6956D-355E-4B2D-8B2C-ADA10C57097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3266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AD49-0374-4199-BA3F-7830A1845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D1CEE-22A3-496D-AAA1-198DECF2B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B14A36-1FD3-4B50-B212-A37D86D38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1DB19-1FF0-438B-9EC5-3409922E179D}"/>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57E095C4-834C-4B15-98B4-73BC41154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3BF6C9-CCFA-4D8D-B8BC-3868BD190667}"/>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43110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F8C1E-9DF3-477E-8387-FA64D5CCB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A6B0BF-3552-481A-A0EB-1D8D91578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A47000-B7E1-47FB-A00A-C8BCAD1671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789166-8587-43C0-90E2-E8C55D5A0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9C127B-0E55-43F3-BB63-0547C1EF19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FE5BB3-414A-4AEB-803B-C0F03E13AB06}"/>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8" name="Footer Placeholder 7">
            <a:extLst>
              <a:ext uri="{FF2B5EF4-FFF2-40B4-BE49-F238E27FC236}">
                <a16:creationId xmlns:a16="http://schemas.microsoft.com/office/drawing/2014/main" id="{04C62681-CBCE-4E72-8FF6-90B4D22D5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C94B7F-78F4-4284-89DA-76356A5998C2}"/>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8074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193E-5F8C-42DE-B4B8-E99FAC928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D8BC37-89C7-42DD-A131-20FF9708A8DD}"/>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4" name="Footer Placeholder 3">
            <a:extLst>
              <a:ext uri="{FF2B5EF4-FFF2-40B4-BE49-F238E27FC236}">
                <a16:creationId xmlns:a16="http://schemas.microsoft.com/office/drawing/2014/main" id="{8CFF9D1F-82C3-4473-AE9C-47C46FC61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4E5F4B-7188-44EC-A31F-16D0900778E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8000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D7A1C-7AF1-41A4-8155-E1EA88F10171}"/>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3" name="Footer Placeholder 2">
            <a:extLst>
              <a:ext uri="{FF2B5EF4-FFF2-40B4-BE49-F238E27FC236}">
                <a16:creationId xmlns:a16="http://schemas.microsoft.com/office/drawing/2014/main" id="{9AB96B9A-EF8F-4515-96B6-16A59974C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36C80-EE98-44BA-9261-6AA3CC568681}"/>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84380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489B-4280-494D-9B2B-E4EFC8C78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C423E-E608-4A31-8D2F-F3DDA879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0F902-C46C-40FE-A805-97AC4BB3F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95B480-3694-416E-8A2D-C84FCAE2E6CF}"/>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438ECB29-FE4A-4D32-A09B-C4B53CD62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2E37C-5441-4695-9DC6-E3FD4990937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85530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9F0E-916D-47F8-8BAB-CE5930D28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4AEFDF-F5C5-4DFF-B4AA-437DBFBA5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37FB64-E3A7-451C-BBBC-AD7BBC9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DA659D-2EA5-4499-BC36-3CFCA717EE0C}"/>
              </a:ext>
            </a:extLst>
          </p:cNvPr>
          <p:cNvSpPr>
            <a:spLocks noGrp="1"/>
          </p:cNvSpPr>
          <p:nvPr>
            <p:ph type="dt" sz="half" idx="10"/>
          </p:nvPr>
        </p:nvSpPr>
        <p:spPr/>
        <p:txBody>
          <a:bodyPr/>
          <a:lstStyle/>
          <a:p>
            <a:fld id="{77E2D889-291E-4A71-A89B-7E83B4FE721A}" type="datetimeFigureOut">
              <a:rPr lang="en-US" smtClean="0"/>
              <a:t>1/1/26</a:t>
            </a:fld>
            <a:endParaRPr lang="en-US"/>
          </a:p>
        </p:txBody>
      </p:sp>
      <p:sp>
        <p:nvSpPr>
          <p:cNvPr id="6" name="Footer Placeholder 5">
            <a:extLst>
              <a:ext uri="{FF2B5EF4-FFF2-40B4-BE49-F238E27FC236}">
                <a16:creationId xmlns:a16="http://schemas.microsoft.com/office/drawing/2014/main" id="{5E08927F-A281-4AEB-AC0B-07F699E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4B31E-AE6C-4277-8A4C-48D538A544F9}"/>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64348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BFDC7-F881-4B94-A140-23A06B324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EAA19-12EB-4248-B056-01CCB9A9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98528-734F-4F4B-97E9-EB6B15EE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2D889-291E-4A71-A89B-7E83B4FE721A}" type="datetimeFigureOut">
              <a:rPr lang="en-US" smtClean="0"/>
              <a:t>1/1/26</a:t>
            </a:fld>
            <a:endParaRPr lang="en-US"/>
          </a:p>
        </p:txBody>
      </p:sp>
      <p:sp>
        <p:nvSpPr>
          <p:cNvPr id="5" name="Footer Placeholder 4">
            <a:extLst>
              <a:ext uri="{FF2B5EF4-FFF2-40B4-BE49-F238E27FC236}">
                <a16:creationId xmlns:a16="http://schemas.microsoft.com/office/drawing/2014/main" id="{AC402676-CCA0-405A-8F33-9E99C97F7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5FD5B-A24C-4DDD-9652-56A9660C4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C3A21-04C1-44D3-8D63-703A312B9F02}" type="slidenum">
              <a:rPr lang="en-US" smtClean="0"/>
              <a:t>‹#›</a:t>
            </a:fld>
            <a:endParaRPr lang="en-US"/>
          </a:p>
        </p:txBody>
      </p:sp>
    </p:spTree>
    <p:extLst>
      <p:ext uri="{BB962C8B-B14F-4D97-AF65-F5344CB8AC3E}">
        <p14:creationId xmlns:p14="http://schemas.microsoft.com/office/powerpoint/2010/main" val="12318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earnaboutamerica.com/american-history/revolutionary-war/causes-of-the-revolutionary-war/boston-massacr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learnaboutameric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stamp Act">
            <a:extLst>
              <a:ext uri="{FF2B5EF4-FFF2-40B4-BE49-F238E27FC236}">
                <a16:creationId xmlns:a16="http://schemas.microsoft.com/office/drawing/2014/main" id="{48D65D20-17E3-43A8-81C9-F216C0B9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B0F4CC5-B068-471B-944D-D5BA69504D6A}"/>
              </a:ext>
            </a:extLst>
          </p:cNvPr>
          <p:cNvSpPr/>
          <p:nvPr/>
        </p:nvSpPr>
        <p:spPr>
          <a:xfrm>
            <a:off x="6318252" y="2305615"/>
            <a:ext cx="5459764" cy="3231654"/>
          </a:xfrm>
          <a:prstGeom prst="rect">
            <a:avLst/>
          </a:prstGeom>
        </p:spPr>
        <p:txBody>
          <a:bodyPr wrap="none">
            <a:spAutoFit/>
          </a:bodyPr>
          <a:lstStyle/>
          <a:p>
            <a:endParaRPr lang="en-US" sz="3200" dirty="0"/>
          </a:p>
          <a:p>
            <a:endParaRPr lang="en-US" sz="3200" dirty="0"/>
          </a:p>
          <a:p>
            <a:r>
              <a:rPr lang="en-US" sz="3200" dirty="0"/>
              <a:t>The American Revolution Series</a:t>
            </a:r>
          </a:p>
          <a:p>
            <a:endParaRPr lang="en-US" dirty="0"/>
          </a:p>
          <a:p>
            <a:pPr algn="ctr"/>
            <a:r>
              <a:rPr lang="en-US" dirty="0"/>
              <a:t>Causes: </a:t>
            </a:r>
          </a:p>
          <a:p>
            <a:pPr algn="ctr"/>
            <a:r>
              <a:rPr lang="en-US" dirty="0"/>
              <a:t>The Boston Massacre</a:t>
            </a:r>
          </a:p>
          <a:p>
            <a:endParaRPr lang="en-US" dirty="0"/>
          </a:p>
          <a:p>
            <a:endParaRPr lang="en-US" dirty="0"/>
          </a:p>
          <a:p>
            <a:endParaRPr lang="en-US" dirty="0"/>
          </a:p>
        </p:txBody>
      </p:sp>
      <p:pic>
        <p:nvPicPr>
          <p:cNvPr id="15364" name="Picture 4" descr="https://www.mrnussbaum.com/wp-content/themes/game_v2/dist/assets/images/main_logo.png">
            <a:extLst>
              <a:ext uri="{FF2B5EF4-FFF2-40B4-BE49-F238E27FC236}">
                <a16:creationId xmlns:a16="http://schemas.microsoft.com/office/drawing/2014/main" id="{E8B51114-525F-4A26-85BE-7E5F4E76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221" y="494169"/>
            <a:ext cx="5035826" cy="1017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statue of liberty and a map&#10;&#10;AI-generated content may be incorrect.">
            <a:extLst>
              <a:ext uri="{FF2B5EF4-FFF2-40B4-BE49-F238E27FC236}">
                <a16:creationId xmlns:a16="http://schemas.microsoft.com/office/drawing/2014/main" id="{D7415847-4A7C-99D2-8A6A-F5626DAC2F0A}"/>
              </a:ext>
            </a:extLst>
          </p:cNvPr>
          <p:cNvPicPr>
            <a:picLocks noChangeAspect="1"/>
          </p:cNvPicPr>
          <p:nvPr/>
        </p:nvPicPr>
        <p:blipFill>
          <a:blip r:embed="rId4"/>
          <a:stretch>
            <a:fillRect/>
          </a:stretch>
        </p:blipFill>
        <p:spPr>
          <a:xfrm>
            <a:off x="8149601" y="1603888"/>
            <a:ext cx="1762044" cy="1403453"/>
          </a:xfrm>
          <a:prstGeom prst="rect">
            <a:avLst/>
          </a:prstGeom>
        </p:spPr>
      </p:pic>
    </p:spTree>
    <p:extLst>
      <p:ext uri="{BB962C8B-B14F-4D97-AF65-F5344CB8AC3E}">
        <p14:creationId xmlns:p14="http://schemas.microsoft.com/office/powerpoint/2010/main" val="243642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3760756" y="88016"/>
            <a:ext cx="9397449" cy="769441"/>
          </a:xfrm>
          <a:prstGeom prst="rect">
            <a:avLst/>
          </a:prstGeom>
          <a:noFill/>
        </p:spPr>
        <p:txBody>
          <a:bodyPr wrap="square" rtlCol="0">
            <a:spAutoFit/>
          </a:bodyPr>
          <a:lstStyle/>
          <a:p>
            <a:r>
              <a:rPr lang="en-US" sz="4400" dirty="0"/>
              <a:t>Boston Massacre</a:t>
            </a:r>
          </a:p>
        </p:txBody>
      </p:sp>
      <p:sp>
        <p:nvSpPr>
          <p:cNvPr id="2" name="TextBox 1">
            <a:extLst>
              <a:ext uri="{FF2B5EF4-FFF2-40B4-BE49-F238E27FC236}">
                <a16:creationId xmlns:a16="http://schemas.microsoft.com/office/drawing/2014/main" id="{40510B83-EC5D-4026-BD2D-77CE7E21D393}"/>
              </a:ext>
            </a:extLst>
          </p:cNvPr>
          <p:cNvSpPr txBox="1"/>
          <p:nvPr/>
        </p:nvSpPr>
        <p:spPr>
          <a:xfrm>
            <a:off x="5085325" y="1271604"/>
            <a:ext cx="11569147" cy="4524315"/>
          </a:xfrm>
          <a:prstGeom prst="rect">
            <a:avLst/>
          </a:prstGeom>
          <a:noFill/>
        </p:spPr>
        <p:txBody>
          <a:bodyPr wrap="square" rtlCol="0">
            <a:spAutoFit/>
          </a:bodyPr>
          <a:lstStyle/>
          <a:p>
            <a:pPr marL="342900" indent="-342900">
              <a:buFontTx/>
              <a:buChar char="-"/>
            </a:pPr>
            <a:r>
              <a:rPr lang="en-US" sz="2400" dirty="0"/>
              <a:t>The situation was growing desperate for the</a:t>
            </a:r>
          </a:p>
          <a:p>
            <a:r>
              <a:rPr lang="en-US" sz="2400" dirty="0"/>
              <a:t>Redcoats.</a:t>
            </a:r>
          </a:p>
          <a:p>
            <a:endParaRPr lang="en-US" sz="2400" dirty="0"/>
          </a:p>
          <a:p>
            <a:pPr marL="342900" indent="-342900">
              <a:buFontTx/>
              <a:buChar char="-"/>
            </a:pPr>
            <a:r>
              <a:rPr lang="en-US" sz="2400" dirty="0"/>
              <a:t>Despite their pleas, the mob refused to </a:t>
            </a:r>
          </a:p>
          <a:p>
            <a:r>
              <a:rPr lang="en-US" sz="2400" dirty="0"/>
              <a:t>disperse.</a:t>
            </a:r>
          </a:p>
          <a:p>
            <a:endParaRPr lang="en-US" sz="2400" dirty="0"/>
          </a:p>
          <a:p>
            <a:pPr marL="342900" indent="-342900">
              <a:buFontTx/>
              <a:buChar char="-"/>
            </a:pPr>
            <a:r>
              <a:rPr lang="en-US" sz="2400" dirty="0"/>
              <a:t>Finally, someone in the mob threw a club,</a:t>
            </a:r>
          </a:p>
          <a:p>
            <a:r>
              <a:rPr lang="en-US" sz="2400" dirty="0"/>
              <a:t>which hit a Redcoat named Hugh Montgomery.</a:t>
            </a:r>
          </a:p>
          <a:p>
            <a:endParaRPr lang="en-US" sz="2400" dirty="0"/>
          </a:p>
          <a:p>
            <a:pPr marL="342900" indent="-342900">
              <a:buFontTx/>
              <a:buChar char="-"/>
            </a:pPr>
            <a:r>
              <a:rPr lang="en-US" sz="2400" dirty="0"/>
              <a:t>Montgomery fired his musket into the</a:t>
            </a:r>
          </a:p>
          <a:p>
            <a:r>
              <a:rPr lang="en-US" sz="2400" dirty="0"/>
              <a:t>surging mob. Others fired as well. Chaos </a:t>
            </a:r>
          </a:p>
          <a:p>
            <a:r>
              <a:rPr lang="en-US" sz="2400" dirty="0"/>
              <a:t>ensued, but finally the mob shrank away.</a:t>
            </a:r>
          </a:p>
        </p:txBody>
      </p:sp>
      <p:pic>
        <p:nvPicPr>
          <p:cNvPr id="6146" name="Picture 2" descr="Image result for boston massacre">
            <a:extLst>
              <a:ext uri="{FF2B5EF4-FFF2-40B4-BE49-F238E27FC236}">
                <a16:creationId xmlns:a16="http://schemas.microsoft.com/office/drawing/2014/main" id="{CFC062CF-1B18-4270-B34E-F01B57AAB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647" y="1320095"/>
            <a:ext cx="3139064" cy="469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6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3857737" y="184998"/>
            <a:ext cx="9397449" cy="769441"/>
          </a:xfrm>
          <a:prstGeom prst="rect">
            <a:avLst/>
          </a:prstGeom>
          <a:noFill/>
        </p:spPr>
        <p:txBody>
          <a:bodyPr wrap="square" rtlCol="0">
            <a:spAutoFit/>
          </a:bodyPr>
          <a:lstStyle/>
          <a:p>
            <a:r>
              <a:rPr lang="en-US" sz="4400" dirty="0"/>
              <a:t>Boston Massacre</a:t>
            </a:r>
          </a:p>
        </p:txBody>
      </p:sp>
      <p:sp>
        <p:nvSpPr>
          <p:cNvPr id="2" name="TextBox 1">
            <a:extLst>
              <a:ext uri="{FF2B5EF4-FFF2-40B4-BE49-F238E27FC236}">
                <a16:creationId xmlns:a16="http://schemas.microsoft.com/office/drawing/2014/main" id="{40510B83-EC5D-4026-BD2D-77CE7E21D393}"/>
              </a:ext>
            </a:extLst>
          </p:cNvPr>
          <p:cNvSpPr txBox="1"/>
          <p:nvPr/>
        </p:nvSpPr>
        <p:spPr>
          <a:xfrm>
            <a:off x="4807526" y="1320094"/>
            <a:ext cx="6927273" cy="3785652"/>
          </a:xfrm>
          <a:prstGeom prst="rect">
            <a:avLst/>
          </a:prstGeom>
          <a:noFill/>
        </p:spPr>
        <p:txBody>
          <a:bodyPr wrap="square" rtlCol="0">
            <a:spAutoFit/>
          </a:bodyPr>
          <a:lstStyle/>
          <a:p>
            <a:pPr marL="342900" indent="-342900">
              <a:buFontTx/>
              <a:buChar char="-"/>
            </a:pPr>
            <a:r>
              <a:rPr lang="en-US" sz="2400" dirty="0"/>
              <a:t>When the mob retreated, it was revealed that five Bostonians were dead and three were injured.</a:t>
            </a:r>
          </a:p>
          <a:p>
            <a:pPr marL="342900" indent="-342900">
              <a:buFontTx/>
              <a:buChar char="-"/>
            </a:pPr>
            <a:endParaRPr lang="en-US" sz="2400" dirty="0"/>
          </a:p>
          <a:p>
            <a:pPr marL="342900" indent="-342900">
              <a:buFontTx/>
              <a:buChar char="-"/>
            </a:pPr>
            <a:r>
              <a:rPr lang="en-US" sz="2400" dirty="0"/>
              <a:t>The soldiers who fired were charged with murder.</a:t>
            </a:r>
          </a:p>
          <a:p>
            <a:endParaRPr lang="en-US" sz="2400" dirty="0"/>
          </a:p>
          <a:p>
            <a:pPr marL="342900" indent="-342900">
              <a:buFontTx/>
              <a:buChar char="-"/>
            </a:pPr>
            <a:r>
              <a:rPr lang="en-US" sz="2400" dirty="0"/>
              <a:t>One of the dead was named </a:t>
            </a:r>
            <a:r>
              <a:rPr lang="en-US" sz="2400" dirty="0" err="1"/>
              <a:t>Crispus</a:t>
            </a:r>
            <a:r>
              <a:rPr lang="en-US" sz="2400" dirty="0"/>
              <a:t> Attucks. He </a:t>
            </a:r>
          </a:p>
          <a:p>
            <a:r>
              <a:rPr lang="en-US" sz="2400" dirty="0"/>
              <a:t>     was the first African-American casualty of the</a:t>
            </a:r>
          </a:p>
          <a:p>
            <a:r>
              <a:rPr lang="en-US" sz="2400" dirty="0"/>
              <a:t>     Revolutionary era. </a:t>
            </a:r>
          </a:p>
          <a:p>
            <a:r>
              <a:rPr lang="en-US" sz="2400" dirty="0"/>
              <a:t>     </a:t>
            </a:r>
          </a:p>
          <a:p>
            <a:endParaRPr lang="en-US" sz="2400" dirty="0"/>
          </a:p>
        </p:txBody>
      </p:sp>
      <p:pic>
        <p:nvPicPr>
          <p:cNvPr id="8194" name="Picture 2" descr="Image result for crispus attucks">
            <a:extLst>
              <a:ext uri="{FF2B5EF4-FFF2-40B4-BE49-F238E27FC236}">
                <a16:creationId xmlns:a16="http://schemas.microsoft.com/office/drawing/2014/main" id="{67918CAA-024F-4F17-BD4A-F37ADCC88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20094"/>
            <a:ext cx="41910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50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4342647" y="164387"/>
            <a:ext cx="9397449" cy="769441"/>
          </a:xfrm>
          <a:prstGeom prst="rect">
            <a:avLst/>
          </a:prstGeom>
          <a:noFill/>
        </p:spPr>
        <p:txBody>
          <a:bodyPr wrap="square" rtlCol="0">
            <a:spAutoFit/>
          </a:bodyPr>
          <a:lstStyle/>
          <a:p>
            <a:r>
              <a:rPr lang="en-US" sz="4400" dirty="0"/>
              <a:t>Boston Massacre</a:t>
            </a:r>
          </a:p>
        </p:txBody>
      </p:sp>
      <p:sp>
        <p:nvSpPr>
          <p:cNvPr id="2" name="TextBox 1">
            <a:extLst>
              <a:ext uri="{FF2B5EF4-FFF2-40B4-BE49-F238E27FC236}">
                <a16:creationId xmlns:a16="http://schemas.microsoft.com/office/drawing/2014/main" id="{40510B83-EC5D-4026-BD2D-77CE7E21D393}"/>
              </a:ext>
            </a:extLst>
          </p:cNvPr>
          <p:cNvSpPr txBox="1"/>
          <p:nvPr/>
        </p:nvSpPr>
        <p:spPr>
          <a:xfrm>
            <a:off x="6456218" y="1298105"/>
            <a:ext cx="6927273" cy="3416320"/>
          </a:xfrm>
          <a:prstGeom prst="rect">
            <a:avLst/>
          </a:prstGeom>
          <a:noFill/>
        </p:spPr>
        <p:txBody>
          <a:bodyPr wrap="square" rtlCol="0">
            <a:spAutoFit/>
          </a:bodyPr>
          <a:lstStyle/>
          <a:p>
            <a:r>
              <a:rPr lang="en-US" sz="2400" dirty="0"/>
              <a:t> - The people of Boston were angry.</a:t>
            </a:r>
          </a:p>
          <a:p>
            <a:endParaRPr lang="en-US" sz="2400" dirty="0"/>
          </a:p>
          <a:p>
            <a:r>
              <a:rPr lang="en-US" sz="2400" dirty="0"/>
              <a:t> - Propaganda, such as the depiction to the</a:t>
            </a:r>
          </a:p>
          <a:p>
            <a:r>
              <a:rPr lang="en-US" sz="2400" dirty="0"/>
              <a:t>   left made by Paul Revere, fueled their</a:t>
            </a:r>
          </a:p>
          <a:p>
            <a:r>
              <a:rPr lang="en-US" sz="2400" dirty="0"/>
              <a:t>   anger. </a:t>
            </a:r>
          </a:p>
          <a:p>
            <a:endParaRPr lang="en-US" sz="2400" dirty="0"/>
          </a:p>
          <a:p>
            <a:r>
              <a:rPr lang="en-US" sz="2400" dirty="0"/>
              <a:t>-  How is Revere’s image different from </a:t>
            </a:r>
          </a:p>
          <a:p>
            <a:r>
              <a:rPr lang="en-US" sz="2400" dirty="0"/>
              <a:t>   what really happened?      </a:t>
            </a:r>
          </a:p>
          <a:p>
            <a:endParaRPr lang="en-US" sz="2400" dirty="0"/>
          </a:p>
        </p:txBody>
      </p:sp>
      <p:pic>
        <p:nvPicPr>
          <p:cNvPr id="7170" name="Picture 2" descr="Image result for boston massacre">
            <a:extLst>
              <a:ext uri="{FF2B5EF4-FFF2-40B4-BE49-F238E27FC236}">
                <a16:creationId xmlns:a16="http://schemas.microsoft.com/office/drawing/2014/main" id="{8E3CB20C-CAC9-4632-A975-4D7272902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36" y="1009857"/>
            <a:ext cx="5342082" cy="455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2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4550465" y="110201"/>
            <a:ext cx="9397449" cy="769441"/>
          </a:xfrm>
          <a:prstGeom prst="rect">
            <a:avLst/>
          </a:prstGeom>
          <a:noFill/>
        </p:spPr>
        <p:txBody>
          <a:bodyPr wrap="square" rtlCol="0">
            <a:spAutoFit/>
          </a:bodyPr>
          <a:lstStyle/>
          <a:p>
            <a:r>
              <a:rPr lang="en-US" sz="4400" dirty="0"/>
              <a:t>The Trial</a:t>
            </a:r>
          </a:p>
        </p:txBody>
      </p:sp>
      <p:sp>
        <p:nvSpPr>
          <p:cNvPr id="2" name="TextBox 1">
            <a:extLst>
              <a:ext uri="{FF2B5EF4-FFF2-40B4-BE49-F238E27FC236}">
                <a16:creationId xmlns:a16="http://schemas.microsoft.com/office/drawing/2014/main" id="{40510B83-EC5D-4026-BD2D-77CE7E21D393}"/>
              </a:ext>
            </a:extLst>
          </p:cNvPr>
          <p:cNvSpPr txBox="1"/>
          <p:nvPr/>
        </p:nvSpPr>
        <p:spPr>
          <a:xfrm>
            <a:off x="5126182" y="1173740"/>
            <a:ext cx="6927273" cy="5632311"/>
          </a:xfrm>
          <a:prstGeom prst="rect">
            <a:avLst/>
          </a:prstGeom>
          <a:noFill/>
        </p:spPr>
        <p:txBody>
          <a:bodyPr wrap="square" rtlCol="0">
            <a:spAutoFit/>
          </a:bodyPr>
          <a:lstStyle/>
          <a:p>
            <a:r>
              <a:rPr lang="en-US" sz="2400" dirty="0"/>
              <a:t> - Future president and founding father John Adams</a:t>
            </a:r>
          </a:p>
          <a:p>
            <a:r>
              <a:rPr lang="en-US" sz="2400" dirty="0"/>
              <a:t>   was assigned the task of defending the soldiers.</a:t>
            </a:r>
          </a:p>
          <a:p>
            <a:endParaRPr lang="en-US" sz="2400" dirty="0"/>
          </a:p>
          <a:p>
            <a:r>
              <a:rPr lang="en-US" sz="2400" dirty="0"/>
              <a:t> - He claimed they only fired in self-defense.</a:t>
            </a:r>
          </a:p>
          <a:p>
            <a:endParaRPr lang="en-US" sz="2400" dirty="0"/>
          </a:p>
          <a:p>
            <a:r>
              <a:rPr lang="en-US" sz="2400" dirty="0"/>
              <a:t> - Six of the eight British soldiers were judged </a:t>
            </a:r>
          </a:p>
          <a:p>
            <a:r>
              <a:rPr lang="en-US" sz="2400" dirty="0"/>
              <a:t>   not-guilty. Two were convicted of manslaughter, </a:t>
            </a:r>
          </a:p>
          <a:p>
            <a:r>
              <a:rPr lang="en-US" sz="2400" dirty="0"/>
              <a:t>   which is a less severe version of murder in the eyes</a:t>
            </a:r>
          </a:p>
          <a:p>
            <a:r>
              <a:rPr lang="en-US" sz="2400" dirty="0"/>
              <a:t>   of the law. </a:t>
            </a:r>
          </a:p>
          <a:p>
            <a:endParaRPr lang="en-US" sz="2400" dirty="0"/>
          </a:p>
          <a:p>
            <a:pPr marL="342900" indent="-342900">
              <a:buFontTx/>
              <a:buChar char="-"/>
            </a:pPr>
            <a:r>
              <a:rPr lang="en-US" sz="2400" dirty="0"/>
              <a:t>The soldiers convicted of manslaughter were punished by being branded on their thumbs. They did not go to jail. </a:t>
            </a:r>
          </a:p>
          <a:p>
            <a:endParaRPr lang="en-US" sz="2400" dirty="0"/>
          </a:p>
          <a:p>
            <a:endParaRPr lang="en-US" sz="2400" dirty="0"/>
          </a:p>
        </p:txBody>
      </p:sp>
      <p:pic>
        <p:nvPicPr>
          <p:cNvPr id="9218" name="Picture 2" descr="Image result for john Adams">
            <a:extLst>
              <a:ext uri="{FF2B5EF4-FFF2-40B4-BE49-F238E27FC236}">
                <a16:creationId xmlns:a16="http://schemas.microsoft.com/office/drawing/2014/main" id="{CAE7FFB0-1722-4CC9-9053-4E1B06CA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49" y="1173740"/>
            <a:ext cx="4275859" cy="518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41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4245665" y="110201"/>
            <a:ext cx="9397449" cy="769441"/>
          </a:xfrm>
          <a:prstGeom prst="rect">
            <a:avLst/>
          </a:prstGeom>
          <a:noFill/>
        </p:spPr>
        <p:txBody>
          <a:bodyPr wrap="square" rtlCol="0">
            <a:spAutoFit/>
          </a:bodyPr>
          <a:lstStyle/>
          <a:p>
            <a:r>
              <a:rPr lang="en-US" sz="4400" dirty="0"/>
              <a:t>The Aftermath</a:t>
            </a:r>
          </a:p>
        </p:txBody>
      </p:sp>
      <p:sp>
        <p:nvSpPr>
          <p:cNvPr id="2" name="TextBox 1">
            <a:extLst>
              <a:ext uri="{FF2B5EF4-FFF2-40B4-BE49-F238E27FC236}">
                <a16:creationId xmlns:a16="http://schemas.microsoft.com/office/drawing/2014/main" id="{40510B83-EC5D-4026-BD2D-77CE7E21D393}"/>
              </a:ext>
            </a:extLst>
          </p:cNvPr>
          <p:cNvSpPr txBox="1"/>
          <p:nvPr/>
        </p:nvSpPr>
        <p:spPr>
          <a:xfrm>
            <a:off x="5126182" y="1173740"/>
            <a:ext cx="6927273" cy="5632311"/>
          </a:xfrm>
          <a:prstGeom prst="rect">
            <a:avLst/>
          </a:prstGeom>
          <a:noFill/>
        </p:spPr>
        <p:txBody>
          <a:bodyPr wrap="square" rtlCol="0">
            <a:spAutoFit/>
          </a:bodyPr>
          <a:lstStyle/>
          <a:p>
            <a:r>
              <a:rPr lang="en-US" sz="2400" dirty="0"/>
              <a:t> - Following the trial, the tension eased in Boston,</a:t>
            </a:r>
          </a:p>
          <a:p>
            <a:r>
              <a:rPr lang="en-US" sz="2400" dirty="0"/>
              <a:t>   although many were left unsatisfied by the </a:t>
            </a:r>
          </a:p>
          <a:p>
            <a:r>
              <a:rPr lang="en-US" sz="2400" dirty="0"/>
              <a:t>   result.</a:t>
            </a:r>
          </a:p>
          <a:p>
            <a:endParaRPr lang="en-US" sz="2400" dirty="0"/>
          </a:p>
          <a:p>
            <a:pPr marL="342900" indent="-342900">
              <a:buFontTx/>
              <a:buChar char="-"/>
            </a:pPr>
            <a:r>
              <a:rPr lang="en-US" sz="2400" dirty="0"/>
              <a:t>Parliament repealed most of the taxes, but the tax</a:t>
            </a:r>
          </a:p>
          <a:p>
            <a:r>
              <a:rPr lang="en-US" sz="2400" dirty="0"/>
              <a:t>     on tea remained.</a:t>
            </a:r>
          </a:p>
          <a:p>
            <a:endParaRPr lang="en-US" sz="2400" dirty="0"/>
          </a:p>
          <a:p>
            <a:pPr marL="342900" indent="-342900">
              <a:buFontTx/>
              <a:buChar char="-"/>
            </a:pPr>
            <a:r>
              <a:rPr lang="en-US" sz="2400" dirty="0"/>
              <a:t>Americans ended their boycotts of English goods.</a:t>
            </a:r>
          </a:p>
          <a:p>
            <a:endParaRPr lang="en-US" sz="2400" dirty="0"/>
          </a:p>
          <a:p>
            <a:pPr marL="342900" indent="-342900">
              <a:buFontTx/>
              <a:buChar char="-"/>
            </a:pPr>
            <a:r>
              <a:rPr lang="en-US" sz="2400" dirty="0"/>
              <a:t>A tenuous peace came upon the relationship</a:t>
            </a:r>
          </a:p>
          <a:p>
            <a:r>
              <a:rPr lang="en-US" sz="2400" dirty="0"/>
              <a:t>     between America and England that lasted more </a:t>
            </a:r>
          </a:p>
          <a:p>
            <a:r>
              <a:rPr lang="en-US" sz="2400"/>
              <a:t>     than three </a:t>
            </a:r>
            <a:r>
              <a:rPr lang="en-US" sz="2400" dirty="0"/>
              <a:t>years. </a:t>
            </a:r>
          </a:p>
          <a:p>
            <a:endParaRPr lang="en-US" sz="2400" dirty="0"/>
          </a:p>
          <a:p>
            <a:r>
              <a:rPr lang="en-US" sz="2400" dirty="0"/>
              <a:t>- Calls for independence seemed to soften. </a:t>
            </a:r>
          </a:p>
          <a:p>
            <a:endParaRPr lang="en-US" sz="2400" dirty="0"/>
          </a:p>
        </p:txBody>
      </p:sp>
      <p:pic>
        <p:nvPicPr>
          <p:cNvPr id="10242" name="Picture 2" descr="Image result for repeal of taxes boston">
            <a:extLst>
              <a:ext uri="{FF2B5EF4-FFF2-40B4-BE49-F238E27FC236}">
                <a16:creationId xmlns:a16="http://schemas.microsoft.com/office/drawing/2014/main" id="{BCAD8700-6AB6-47E5-9ECD-A3C2EC231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04" y="1285007"/>
            <a:ext cx="4583134" cy="256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16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1562100" y="111470"/>
            <a:ext cx="9091010" cy="1446550"/>
          </a:xfrm>
          <a:prstGeom prst="rect">
            <a:avLst/>
          </a:prstGeom>
          <a:noFill/>
        </p:spPr>
        <p:txBody>
          <a:bodyPr wrap="square" rtlCol="0">
            <a:spAutoFit/>
          </a:bodyPr>
          <a:lstStyle/>
          <a:p>
            <a:pPr algn="ctr"/>
            <a:r>
              <a:rPr lang="en-US" sz="4400" dirty="0"/>
              <a:t>Follow-up</a:t>
            </a:r>
          </a:p>
          <a:p>
            <a:pPr algn="ctr"/>
            <a:endParaRPr lang="en-US" sz="4400" dirty="0"/>
          </a:p>
        </p:txBody>
      </p:sp>
      <p:sp>
        <p:nvSpPr>
          <p:cNvPr id="2" name="TextBox 1">
            <a:extLst>
              <a:ext uri="{FF2B5EF4-FFF2-40B4-BE49-F238E27FC236}">
                <a16:creationId xmlns:a16="http://schemas.microsoft.com/office/drawing/2014/main" id="{40510B83-EC5D-4026-BD2D-77CE7E21D393}"/>
              </a:ext>
            </a:extLst>
          </p:cNvPr>
          <p:cNvSpPr txBox="1"/>
          <p:nvPr/>
        </p:nvSpPr>
        <p:spPr>
          <a:xfrm>
            <a:off x="323031" y="4692700"/>
            <a:ext cx="11569147" cy="1815882"/>
          </a:xfrm>
          <a:prstGeom prst="rect">
            <a:avLst/>
          </a:prstGeom>
          <a:noFill/>
        </p:spPr>
        <p:txBody>
          <a:bodyPr wrap="square" rtlCol="0">
            <a:spAutoFit/>
          </a:bodyPr>
          <a:lstStyle/>
          <a:p>
            <a:r>
              <a:rPr lang="en-US" sz="2800" dirty="0"/>
              <a:t>View the depiction of the Boston Massacre as rendered by Paul Revere. How did it compare with the reality of what really happened? Why? </a:t>
            </a:r>
          </a:p>
          <a:p>
            <a:endParaRPr lang="en-US" sz="2800" i="1" dirty="0"/>
          </a:p>
          <a:p>
            <a:r>
              <a:rPr lang="en-US" sz="2800" i="1" dirty="0"/>
              <a:t>https://www.mrnussbaum.com/propaganda/</a:t>
            </a:r>
          </a:p>
        </p:txBody>
      </p:sp>
      <p:pic>
        <p:nvPicPr>
          <p:cNvPr id="6" name="Picture 2" descr="Image result for boston massacre">
            <a:extLst>
              <a:ext uri="{FF2B5EF4-FFF2-40B4-BE49-F238E27FC236}">
                <a16:creationId xmlns:a16="http://schemas.microsoft.com/office/drawing/2014/main" id="{07D24AC1-1489-4C1E-91EA-57C2B277C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919" y="857267"/>
            <a:ext cx="4316846" cy="367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448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8F5CB-B443-E5C4-8ECA-9ED145FC4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31C7C-6206-9D72-1C9A-4F00086FCAD7}"/>
              </a:ext>
            </a:extLst>
          </p:cNvPr>
          <p:cNvSpPr>
            <a:spLocks noGrp="1"/>
          </p:cNvSpPr>
          <p:nvPr>
            <p:ph type="title"/>
          </p:nvPr>
        </p:nvSpPr>
        <p:spPr>
          <a:xfrm>
            <a:off x="3404754" y="311854"/>
            <a:ext cx="6172200" cy="857250"/>
          </a:xfrm>
        </p:spPr>
        <p:txBody>
          <a:bodyPr>
            <a:normAutofit/>
          </a:bodyPr>
          <a:lstStyle/>
          <a:p>
            <a:r>
              <a:rPr lang="en-US" sz="4950" dirty="0" err="1">
                <a:latin typeface="Aldhabi" panose="01000000000000000000" pitchFamily="2" charset="-78"/>
                <a:cs typeface="Aldhabi" panose="01000000000000000000" pitchFamily="2" charset="-78"/>
              </a:rPr>
              <a:t>LearnAboutAmerica.com</a:t>
            </a:r>
            <a:endParaRPr lang="en-US" sz="4950" dirty="0">
              <a:latin typeface="Aldhabi" panose="01000000000000000000" pitchFamily="2" charset="-78"/>
              <a:cs typeface="Aldhabi" panose="01000000000000000000" pitchFamily="2" charset="-78"/>
            </a:endParaRPr>
          </a:p>
        </p:txBody>
      </p:sp>
      <p:pic>
        <p:nvPicPr>
          <p:cNvPr id="5" name="Picture 4" descr="A statue of liberty and a map&#10;&#10;AI-generated content may be incorrect.">
            <a:extLst>
              <a:ext uri="{FF2B5EF4-FFF2-40B4-BE49-F238E27FC236}">
                <a16:creationId xmlns:a16="http://schemas.microsoft.com/office/drawing/2014/main" id="{E9718DD3-CB30-E07B-AC60-BA741A31C5A7}"/>
              </a:ext>
            </a:extLst>
          </p:cNvPr>
          <p:cNvPicPr>
            <a:picLocks noChangeAspect="1"/>
          </p:cNvPicPr>
          <p:nvPr/>
        </p:nvPicPr>
        <p:blipFill>
          <a:blip r:embed="rId2"/>
          <a:stretch>
            <a:fillRect/>
          </a:stretch>
        </p:blipFill>
        <p:spPr>
          <a:xfrm>
            <a:off x="1787670" y="187332"/>
            <a:ext cx="1232621" cy="981772"/>
          </a:xfrm>
          <a:prstGeom prst="rect">
            <a:avLst/>
          </a:prstGeom>
        </p:spPr>
      </p:pic>
      <p:sp>
        <p:nvSpPr>
          <p:cNvPr id="3" name="Content Placeholder 2">
            <a:extLst>
              <a:ext uri="{FF2B5EF4-FFF2-40B4-BE49-F238E27FC236}">
                <a16:creationId xmlns:a16="http://schemas.microsoft.com/office/drawing/2014/main" id="{A5D92462-04E8-5DC0-FB8D-4B1F16BB005A}"/>
              </a:ext>
            </a:extLst>
          </p:cNvPr>
          <p:cNvSpPr>
            <a:spLocks noGrp="1"/>
          </p:cNvSpPr>
          <p:nvPr>
            <p:ph idx="1"/>
          </p:nvPr>
        </p:nvSpPr>
        <p:spPr/>
        <p:txBody>
          <a:bodyPr>
            <a:normAutofit/>
          </a:bodyPr>
          <a:lstStyle/>
          <a:p>
            <a:pPr marL="0" indent="0">
              <a:buNone/>
            </a:pPr>
            <a:r>
              <a:rPr lang="en-US" dirty="0"/>
              <a:t>*For our presentations, lesson plans, articles,  printables, interactives, stories, and games related to the Boston Massacre, please visit:</a:t>
            </a:r>
          </a:p>
          <a:p>
            <a:pPr marL="0" indent="0">
              <a:buNone/>
            </a:pPr>
            <a:r>
              <a:rPr lang="en-US" dirty="0">
                <a:hlinkClick r:id="rId3"/>
              </a:rPr>
              <a:t>https://learnaboutamerica.com/american-history/revolutionary-war/causes-of-the-revolutionary-war/boston-massacre</a:t>
            </a:r>
            <a:endParaRPr lang="en-US" dirty="0"/>
          </a:p>
          <a:p>
            <a:pPr marL="0" indent="0">
              <a:buNone/>
            </a:pPr>
            <a:endParaRPr lang="en-US" dirty="0"/>
          </a:p>
          <a:p>
            <a:pPr marL="0" indent="0">
              <a:buNone/>
            </a:pPr>
            <a:r>
              <a:rPr lang="en-US" dirty="0"/>
              <a:t>* For the greatest American History website for teachers, parents, and students, visit:</a:t>
            </a:r>
          </a:p>
          <a:p>
            <a:pPr marL="0" indent="0">
              <a:buNone/>
            </a:pPr>
            <a:r>
              <a:rPr lang="en-US" dirty="0">
                <a:hlinkClick r:id="rId4"/>
              </a:rPr>
              <a:t>https://learnaboutamerica.com</a:t>
            </a:r>
            <a:endParaRPr lang="en-US" dirty="0"/>
          </a:p>
        </p:txBody>
      </p:sp>
    </p:spTree>
    <p:extLst>
      <p:ext uri="{BB962C8B-B14F-4D97-AF65-F5344CB8AC3E}">
        <p14:creationId xmlns:p14="http://schemas.microsoft.com/office/powerpoint/2010/main" val="300428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526015"/>
            <a:ext cx="9144000" cy="2387600"/>
          </a:xfrm>
        </p:spPr>
        <p:txBody>
          <a:bodyPr/>
          <a:lstStyle/>
          <a:p>
            <a:r>
              <a:rPr lang="en-US" dirty="0"/>
              <a:t>Why did the American Revolution happen? </a:t>
            </a:r>
          </a:p>
        </p:txBody>
      </p:sp>
      <p:sp>
        <p:nvSpPr>
          <p:cNvPr id="3" name="Subtitle 2">
            <a:extLst>
              <a:ext uri="{FF2B5EF4-FFF2-40B4-BE49-F238E27FC236}">
                <a16:creationId xmlns:a16="http://schemas.microsoft.com/office/drawing/2014/main" id="{DCEC4086-6E32-4BD2-B935-EF5CB576EE8E}"/>
              </a:ext>
            </a:extLst>
          </p:cNvPr>
          <p:cNvSpPr>
            <a:spLocks noGrp="1"/>
          </p:cNvSpPr>
          <p:nvPr>
            <p:ph type="subTitle" idx="1"/>
          </p:nvPr>
        </p:nvSpPr>
        <p:spPr/>
        <p:txBody>
          <a:bodyPr>
            <a:normAutofit fontScale="92500" lnSpcReduction="10000"/>
          </a:bodyPr>
          <a:lstStyle/>
          <a:p>
            <a:r>
              <a:rPr lang="en-US" sz="3200" dirty="0"/>
              <a:t>There were several major causes of the revolution. We’ve learned about the French and Indian War, Proclamation of 1763, and the Stamp Act. Today, we’ll learn about an event called the Boston Massacre. </a:t>
            </a:r>
          </a:p>
        </p:txBody>
      </p:sp>
    </p:spTree>
    <p:extLst>
      <p:ext uri="{BB962C8B-B14F-4D97-AF65-F5344CB8AC3E}">
        <p14:creationId xmlns:p14="http://schemas.microsoft.com/office/powerpoint/2010/main" val="371631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1193800"/>
            <a:ext cx="9144000" cy="2387600"/>
          </a:xfrm>
        </p:spPr>
        <p:txBody>
          <a:bodyPr/>
          <a:lstStyle/>
          <a:p>
            <a:r>
              <a:rPr lang="en-US" dirty="0"/>
              <a:t>1768 Townshend Act</a:t>
            </a:r>
          </a:p>
        </p:txBody>
      </p:sp>
      <p:sp>
        <p:nvSpPr>
          <p:cNvPr id="4" name="TextBox 3">
            <a:extLst>
              <a:ext uri="{FF2B5EF4-FFF2-40B4-BE49-F238E27FC236}">
                <a16:creationId xmlns:a16="http://schemas.microsoft.com/office/drawing/2014/main" id="{BC8108E1-59B5-4611-849C-A2243B51FE94}"/>
              </a:ext>
            </a:extLst>
          </p:cNvPr>
          <p:cNvSpPr txBox="1"/>
          <p:nvPr/>
        </p:nvSpPr>
        <p:spPr>
          <a:xfrm>
            <a:off x="6096000" y="1603513"/>
            <a:ext cx="5801415" cy="3046988"/>
          </a:xfrm>
          <a:prstGeom prst="rect">
            <a:avLst/>
          </a:prstGeom>
          <a:noFill/>
        </p:spPr>
        <p:txBody>
          <a:bodyPr wrap="square" rtlCol="0">
            <a:spAutoFit/>
          </a:bodyPr>
          <a:lstStyle/>
          <a:p>
            <a:r>
              <a:rPr lang="en-US" sz="2400" dirty="0"/>
              <a:t>In 1768, Parliament issued the Townshend Act. It required Americans to pay taxes on:</a:t>
            </a:r>
          </a:p>
          <a:p>
            <a:endParaRPr lang="en-US" sz="2400" dirty="0"/>
          </a:p>
          <a:p>
            <a:pPr marL="342900" indent="-342900">
              <a:buFont typeface="Arial" panose="020B0604020202020204" pitchFamily="34" charset="0"/>
              <a:buChar char="•"/>
            </a:pPr>
            <a:r>
              <a:rPr lang="en-US" sz="2400" dirty="0"/>
              <a:t>Paint</a:t>
            </a:r>
          </a:p>
          <a:p>
            <a:pPr marL="342900" indent="-342900">
              <a:buFont typeface="Arial" panose="020B0604020202020204" pitchFamily="34" charset="0"/>
              <a:buChar char="•"/>
            </a:pPr>
            <a:r>
              <a:rPr lang="en-US" sz="2400" dirty="0"/>
              <a:t>Glass</a:t>
            </a:r>
          </a:p>
          <a:p>
            <a:pPr marL="342900" indent="-342900">
              <a:buFont typeface="Arial" panose="020B0604020202020204" pitchFamily="34" charset="0"/>
              <a:buChar char="•"/>
            </a:pPr>
            <a:r>
              <a:rPr lang="en-US" sz="2400" dirty="0"/>
              <a:t>Lead</a:t>
            </a:r>
          </a:p>
          <a:p>
            <a:pPr marL="342900" indent="-342900">
              <a:buFont typeface="Arial" panose="020B0604020202020204" pitchFamily="34" charset="0"/>
              <a:buChar char="•"/>
            </a:pPr>
            <a:r>
              <a:rPr lang="en-US" sz="2400" dirty="0"/>
              <a:t>Paper</a:t>
            </a:r>
          </a:p>
          <a:p>
            <a:pPr marL="342900" indent="-342900">
              <a:buFont typeface="Arial" panose="020B0604020202020204" pitchFamily="34" charset="0"/>
              <a:buChar char="•"/>
            </a:pPr>
            <a:r>
              <a:rPr lang="en-US" sz="2400" dirty="0"/>
              <a:t>Tea</a:t>
            </a:r>
          </a:p>
        </p:txBody>
      </p:sp>
      <p:pic>
        <p:nvPicPr>
          <p:cNvPr id="1030" name="Picture 6" descr="Image result for townshend act">
            <a:extLst>
              <a:ext uri="{FF2B5EF4-FFF2-40B4-BE49-F238E27FC236}">
                <a16:creationId xmlns:a16="http://schemas.microsoft.com/office/drawing/2014/main" id="{742FC8F4-F4CD-4062-91DF-4B87B11CE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64" y="1603513"/>
            <a:ext cx="536448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AFC3F1-0242-4C12-BF22-6E7B52524019}"/>
              </a:ext>
            </a:extLst>
          </p:cNvPr>
          <p:cNvSpPr txBox="1"/>
          <p:nvPr/>
        </p:nvSpPr>
        <p:spPr>
          <a:xfrm>
            <a:off x="1191491" y="5670826"/>
            <a:ext cx="10250691" cy="646331"/>
          </a:xfrm>
          <a:prstGeom prst="rect">
            <a:avLst/>
          </a:prstGeom>
          <a:noFill/>
        </p:spPr>
        <p:txBody>
          <a:bodyPr wrap="none" rtlCol="0">
            <a:spAutoFit/>
          </a:bodyPr>
          <a:lstStyle/>
          <a:p>
            <a:r>
              <a:rPr lang="en-US" dirty="0"/>
              <a:t>The Townshend Act was named after Charles Townshend – the head of the royal treasury. It was meant as a</a:t>
            </a:r>
          </a:p>
          <a:p>
            <a:r>
              <a:rPr lang="en-US" dirty="0"/>
              <a:t>Replacement for the failed Stamp Act.</a:t>
            </a:r>
          </a:p>
        </p:txBody>
      </p:sp>
    </p:spTree>
    <p:extLst>
      <p:ext uri="{BB962C8B-B14F-4D97-AF65-F5344CB8AC3E}">
        <p14:creationId xmlns:p14="http://schemas.microsoft.com/office/powerpoint/2010/main" val="162261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1193800"/>
            <a:ext cx="9144000" cy="2387600"/>
          </a:xfrm>
        </p:spPr>
        <p:txBody>
          <a:bodyPr/>
          <a:lstStyle/>
          <a:p>
            <a:r>
              <a:rPr lang="en-US" dirty="0"/>
              <a:t>BOSTON</a:t>
            </a:r>
          </a:p>
        </p:txBody>
      </p:sp>
      <p:sp>
        <p:nvSpPr>
          <p:cNvPr id="4" name="TextBox 3">
            <a:extLst>
              <a:ext uri="{FF2B5EF4-FFF2-40B4-BE49-F238E27FC236}">
                <a16:creationId xmlns:a16="http://schemas.microsoft.com/office/drawing/2014/main" id="{BC8108E1-59B5-4611-849C-A2243B51FE94}"/>
              </a:ext>
            </a:extLst>
          </p:cNvPr>
          <p:cNvSpPr txBox="1"/>
          <p:nvPr/>
        </p:nvSpPr>
        <p:spPr>
          <a:xfrm>
            <a:off x="5768309" y="1536174"/>
            <a:ext cx="5894182" cy="4524315"/>
          </a:xfrm>
          <a:prstGeom prst="rect">
            <a:avLst/>
          </a:prstGeom>
          <a:noFill/>
        </p:spPr>
        <p:txBody>
          <a:bodyPr wrap="square" rtlCol="0">
            <a:spAutoFit/>
          </a:bodyPr>
          <a:lstStyle/>
          <a:p>
            <a:r>
              <a:rPr lang="en-US" sz="2400" dirty="0"/>
              <a:t>- Americans were once again enraged! A new set of taxes!</a:t>
            </a:r>
          </a:p>
          <a:p>
            <a:endParaRPr lang="en-US" sz="2400" dirty="0"/>
          </a:p>
          <a:p>
            <a:r>
              <a:rPr lang="en-US" sz="2400" dirty="0"/>
              <a:t>- The situation in Boston became so tense that English soldiers, known as Redcoats, began patrolling the streets. </a:t>
            </a:r>
          </a:p>
          <a:p>
            <a:endParaRPr lang="en-US" sz="2400" dirty="0"/>
          </a:p>
          <a:p>
            <a:r>
              <a:rPr lang="en-US" sz="2400" dirty="0"/>
              <a:t>- The people in Boston believed the Redcoats were there to take away their freedom. </a:t>
            </a:r>
          </a:p>
          <a:p>
            <a:endParaRPr lang="en-US" sz="2400" dirty="0"/>
          </a:p>
          <a:p>
            <a:r>
              <a:rPr lang="en-US" sz="2400" dirty="0"/>
              <a:t>- Many merchants staged a boycott of British goods. </a:t>
            </a:r>
          </a:p>
        </p:txBody>
      </p:sp>
      <p:pic>
        <p:nvPicPr>
          <p:cNvPr id="1026" name="Picture 2" descr="Image result for boston in the 13 colonies">
            <a:extLst>
              <a:ext uri="{FF2B5EF4-FFF2-40B4-BE49-F238E27FC236}">
                <a16:creationId xmlns:a16="http://schemas.microsoft.com/office/drawing/2014/main" id="{B4052094-3137-4BA7-9969-AD8B7C7A7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27" y="1228436"/>
            <a:ext cx="4410075" cy="511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9D-745E-4058-8BC7-6D704F409806}"/>
              </a:ext>
            </a:extLst>
          </p:cNvPr>
          <p:cNvSpPr>
            <a:spLocks noGrp="1"/>
          </p:cNvSpPr>
          <p:nvPr>
            <p:ph type="ctrTitle"/>
          </p:nvPr>
        </p:nvSpPr>
        <p:spPr>
          <a:xfrm>
            <a:off x="1524000" y="-1193800"/>
            <a:ext cx="9144000" cy="2387600"/>
          </a:xfrm>
        </p:spPr>
        <p:txBody>
          <a:bodyPr/>
          <a:lstStyle/>
          <a:p>
            <a:r>
              <a:rPr lang="en-US" dirty="0"/>
              <a:t>Boycott</a:t>
            </a:r>
          </a:p>
        </p:txBody>
      </p:sp>
      <p:sp>
        <p:nvSpPr>
          <p:cNvPr id="4" name="TextBox 3">
            <a:extLst>
              <a:ext uri="{FF2B5EF4-FFF2-40B4-BE49-F238E27FC236}">
                <a16:creationId xmlns:a16="http://schemas.microsoft.com/office/drawing/2014/main" id="{BC8108E1-59B5-4611-849C-A2243B51FE94}"/>
              </a:ext>
            </a:extLst>
          </p:cNvPr>
          <p:cNvSpPr txBox="1"/>
          <p:nvPr/>
        </p:nvSpPr>
        <p:spPr>
          <a:xfrm>
            <a:off x="5768309" y="1536174"/>
            <a:ext cx="5894182" cy="2677656"/>
          </a:xfrm>
          <a:prstGeom prst="rect">
            <a:avLst/>
          </a:prstGeom>
          <a:noFill/>
        </p:spPr>
        <p:txBody>
          <a:bodyPr wrap="square" rtlCol="0">
            <a:spAutoFit/>
          </a:bodyPr>
          <a:lstStyle/>
          <a:p>
            <a:r>
              <a:rPr lang="en-US" sz="2400" dirty="0"/>
              <a:t>- A boycott is form of protest in which a group of people stops purchasing items or services from an organization it believes is unjust. </a:t>
            </a:r>
          </a:p>
          <a:p>
            <a:endParaRPr lang="en-US" sz="2400" dirty="0"/>
          </a:p>
          <a:p>
            <a:r>
              <a:rPr lang="en-US" sz="2400" dirty="0"/>
              <a:t>- Can you think of other times in American history where a boycott has been used as a means to protest? </a:t>
            </a:r>
          </a:p>
        </p:txBody>
      </p:sp>
      <p:pic>
        <p:nvPicPr>
          <p:cNvPr id="2050" name="Picture 2" descr="Image result for boycott british tea">
            <a:extLst>
              <a:ext uri="{FF2B5EF4-FFF2-40B4-BE49-F238E27FC236}">
                <a16:creationId xmlns:a16="http://schemas.microsoft.com/office/drawing/2014/main" id="{1BC8DB3F-F2C6-4B7F-B794-C3E8015BE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27" y="1655185"/>
            <a:ext cx="5308599" cy="298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893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C0F53-9D92-415C-A6C0-FC28D9EF43B3}"/>
              </a:ext>
            </a:extLst>
          </p:cNvPr>
          <p:cNvSpPr txBox="1"/>
          <p:nvPr/>
        </p:nvSpPr>
        <p:spPr>
          <a:xfrm>
            <a:off x="5365473" y="1110973"/>
            <a:ext cx="8355496" cy="4739759"/>
          </a:xfrm>
          <a:prstGeom prst="rect">
            <a:avLst/>
          </a:prstGeom>
          <a:noFill/>
        </p:spPr>
        <p:txBody>
          <a:bodyPr wrap="square" rtlCol="0">
            <a:spAutoFit/>
          </a:bodyPr>
          <a:lstStyle/>
          <a:p>
            <a:r>
              <a:rPr lang="en-US" sz="3200" dirty="0"/>
              <a:t>By 1770, British soldiers were still</a:t>
            </a:r>
          </a:p>
          <a:p>
            <a:r>
              <a:rPr lang="en-US" sz="3200" dirty="0"/>
              <a:t>patrolling the streets of Boston. </a:t>
            </a:r>
          </a:p>
          <a:p>
            <a:endParaRPr lang="en-US" sz="3200" dirty="0"/>
          </a:p>
          <a:p>
            <a:r>
              <a:rPr lang="en-US" sz="3200" dirty="0"/>
              <a:t>On March 5</a:t>
            </a:r>
            <a:r>
              <a:rPr lang="en-US" sz="3200" baseline="30000" dirty="0"/>
              <a:t>th</a:t>
            </a:r>
            <a:r>
              <a:rPr lang="en-US" sz="3200" dirty="0"/>
              <a:t>, Lord North, the British</a:t>
            </a:r>
          </a:p>
          <a:p>
            <a:r>
              <a:rPr lang="en-US" sz="3200" dirty="0"/>
              <a:t>Prime minister decided to repeal parts</a:t>
            </a:r>
          </a:p>
          <a:p>
            <a:r>
              <a:rPr lang="en-US" sz="3200" dirty="0"/>
              <a:t>of the Townshend Acts. But…</a:t>
            </a:r>
          </a:p>
          <a:p>
            <a:pPr algn="ctr"/>
            <a:endParaRPr lang="en-US" sz="4400" dirty="0"/>
          </a:p>
          <a:p>
            <a:endParaRPr lang="en-US" dirty="0"/>
          </a:p>
          <a:p>
            <a:pPr marL="685800" indent="-685800">
              <a:buFont typeface="Arial" panose="020B0604020202020204" pitchFamily="34" charset="0"/>
              <a:buChar char="•"/>
            </a:pPr>
            <a:endParaRPr lang="en-US" sz="4800" dirty="0"/>
          </a:p>
        </p:txBody>
      </p:sp>
      <p:sp>
        <p:nvSpPr>
          <p:cNvPr id="3" name="TextBox 2">
            <a:extLst>
              <a:ext uri="{FF2B5EF4-FFF2-40B4-BE49-F238E27FC236}">
                <a16:creationId xmlns:a16="http://schemas.microsoft.com/office/drawing/2014/main" id="{C3CFC2C5-8E64-4848-8E80-D53B2A78B794}"/>
              </a:ext>
            </a:extLst>
          </p:cNvPr>
          <p:cNvSpPr txBox="1"/>
          <p:nvPr/>
        </p:nvSpPr>
        <p:spPr>
          <a:xfrm>
            <a:off x="5365473" y="134286"/>
            <a:ext cx="4388127" cy="769441"/>
          </a:xfrm>
          <a:prstGeom prst="rect">
            <a:avLst/>
          </a:prstGeom>
          <a:noFill/>
        </p:spPr>
        <p:txBody>
          <a:bodyPr wrap="square" rtlCol="0">
            <a:spAutoFit/>
          </a:bodyPr>
          <a:lstStyle/>
          <a:p>
            <a:r>
              <a:rPr lang="en-US" sz="4400" dirty="0"/>
              <a:t>1770</a:t>
            </a:r>
          </a:p>
        </p:txBody>
      </p:sp>
      <p:pic>
        <p:nvPicPr>
          <p:cNvPr id="3074" name="Picture 2" descr="Image result for Lord North">
            <a:extLst>
              <a:ext uri="{FF2B5EF4-FFF2-40B4-BE49-F238E27FC236}">
                <a16:creationId xmlns:a16="http://schemas.microsoft.com/office/drawing/2014/main" id="{3C3147ED-C3F3-403B-981D-B3221F23C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69" y="1266132"/>
            <a:ext cx="4960504" cy="372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97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4019173" y="0"/>
            <a:ext cx="9397449" cy="769441"/>
          </a:xfrm>
          <a:prstGeom prst="rect">
            <a:avLst/>
          </a:prstGeom>
          <a:noFill/>
        </p:spPr>
        <p:txBody>
          <a:bodyPr wrap="square" rtlCol="0">
            <a:spAutoFit/>
          </a:bodyPr>
          <a:lstStyle/>
          <a:p>
            <a:r>
              <a:rPr lang="en-US" sz="4400" dirty="0"/>
              <a:t>March 5, 1770</a:t>
            </a:r>
          </a:p>
        </p:txBody>
      </p:sp>
      <p:sp>
        <p:nvSpPr>
          <p:cNvPr id="4" name="TextBox 3">
            <a:extLst>
              <a:ext uri="{FF2B5EF4-FFF2-40B4-BE49-F238E27FC236}">
                <a16:creationId xmlns:a16="http://schemas.microsoft.com/office/drawing/2014/main" id="{655542B4-6C88-4AAB-910C-1F057E021408}"/>
              </a:ext>
            </a:extLst>
          </p:cNvPr>
          <p:cNvSpPr txBox="1"/>
          <p:nvPr/>
        </p:nvSpPr>
        <p:spPr>
          <a:xfrm>
            <a:off x="4167809" y="1366897"/>
            <a:ext cx="6683650" cy="3477875"/>
          </a:xfrm>
          <a:prstGeom prst="rect">
            <a:avLst/>
          </a:prstGeom>
          <a:noFill/>
        </p:spPr>
        <p:txBody>
          <a:bodyPr wrap="square" rtlCol="0">
            <a:spAutoFit/>
          </a:bodyPr>
          <a:lstStyle/>
          <a:p>
            <a:pPr marL="457200" indent="-457200">
              <a:buFontTx/>
              <a:buChar char="-"/>
            </a:pPr>
            <a:r>
              <a:rPr lang="en-US" sz="4400" dirty="0"/>
              <a:t>Communication was slow at the time. It could take weeks or months for news in England to make its way to America. </a:t>
            </a:r>
          </a:p>
        </p:txBody>
      </p:sp>
      <p:pic>
        <p:nvPicPr>
          <p:cNvPr id="4100" name="Picture 4" descr="Image result for no wifi">
            <a:extLst>
              <a:ext uri="{FF2B5EF4-FFF2-40B4-BE49-F238E27FC236}">
                <a16:creationId xmlns:a16="http://schemas.microsoft.com/office/drawing/2014/main" id="{3B81E27C-952F-40F5-ABB9-DCA5255E6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448" y="3811054"/>
            <a:ext cx="2177080" cy="21770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o cell phones">
            <a:extLst>
              <a:ext uri="{FF2B5EF4-FFF2-40B4-BE49-F238E27FC236}">
                <a16:creationId xmlns:a16="http://schemas.microsoft.com/office/drawing/2014/main" id="{16FF88DA-56E3-4FFC-869E-B8152A93A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84" y="769441"/>
            <a:ext cx="4122316" cy="2659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4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C2C5-8E64-4848-8E80-D53B2A78B794}"/>
              </a:ext>
            </a:extLst>
          </p:cNvPr>
          <p:cNvSpPr txBox="1"/>
          <p:nvPr/>
        </p:nvSpPr>
        <p:spPr>
          <a:xfrm>
            <a:off x="3760756" y="88016"/>
            <a:ext cx="9397449" cy="769441"/>
          </a:xfrm>
          <a:prstGeom prst="rect">
            <a:avLst/>
          </a:prstGeom>
          <a:noFill/>
        </p:spPr>
        <p:txBody>
          <a:bodyPr wrap="square" rtlCol="0">
            <a:spAutoFit/>
          </a:bodyPr>
          <a:lstStyle/>
          <a:p>
            <a:r>
              <a:rPr lang="en-US" sz="4400" dirty="0"/>
              <a:t>Boston Massacre</a:t>
            </a:r>
          </a:p>
        </p:txBody>
      </p:sp>
      <p:sp>
        <p:nvSpPr>
          <p:cNvPr id="2" name="TextBox 1">
            <a:extLst>
              <a:ext uri="{FF2B5EF4-FFF2-40B4-BE49-F238E27FC236}">
                <a16:creationId xmlns:a16="http://schemas.microsoft.com/office/drawing/2014/main" id="{40510B83-EC5D-4026-BD2D-77CE7E21D393}"/>
              </a:ext>
            </a:extLst>
          </p:cNvPr>
          <p:cNvSpPr txBox="1"/>
          <p:nvPr/>
        </p:nvSpPr>
        <p:spPr>
          <a:xfrm>
            <a:off x="5991790" y="1271606"/>
            <a:ext cx="11569147" cy="4524315"/>
          </a:xfrm>
          <a:prstGeom prst="rect">
            <a:avLst/>
          </a:prstGeom>
          <a:noFill/>
        </p:spPr>
        <p:txBody>
          <a:bodyPr wrap="square" rtlCol="0">
            <a:spAutoFit/>
          </a:bodyPr>
          <a:lstStyle/>
          <a:p>
            <a:r>
              <a:rPr lang="en-US" sz="2400" dirty="0"/>
              <a:t>- On the night of March 5</a:t>
            </a:r>
            <a:r>
              <a:rPr lang="en-US" sz="2400" baseline="30000" dirty="0"/>
              <a:t>th</a:t>
            </a:r>
            <a:r>
              <a:rPr lang="en-US" sz="2400" dirty="0"/>
              <a:t>, a fight broke out </a:t>
            </a:r>
          </a:p>
          <a:p>
            <a:r>
              <a:rPr lang="en-US" sz="2400" dirty="0"/>
              <a:t>between an American and a Redcoat. </a:t>
            </a:r>
          </a:p>
          <a:p>
            <a:endParaRPr lang="en-US" sz="2400" dirty="0"/>
          </a:p>
          <a:p>
            <a:r>
              <a:rPr lang="en-US" sz="2400" dirty="0"/>
              <a:t>- Soon, dozens of townspeople, many of </a:t>
            </a:r>
          </a:p>
          <a:p>
            <a:r>
              <a:rPr lang="en-US" sz="2400" dirty="0"/>
              <a:t>whom were drunk, formed a mob around</a:t>
            </a:r>
          </a:p>
          <a:p>
            <a:r>
              <a:rPr lang="en-US" sz="2400" dirty="0"/>
              <a:t>several Redcoats.</a:t>
            </a:r>
          </a:p>
          <a:p>
            <a:endParaRPr lang="en-US" sz="2400" dirty="0"/>
          </a:p>
          <a:p>
            <a:r>
              <a:rPr lang="en-US" sz="2400" dirty="0"/>
              <a:t>- Before long, the mob grew to several hundred</a:t>
            </a:r>
          </a:p>
          <a:p>
            <a:r>
              <a:rPr lang="en-US" sz="2400" dirty="0"/>
              <a:t>People.</a:t>
            </a:r>
          </a:p>
          <a:p>
            <a:endParaRPr lang="en-US" sz="2400" dirty="0"/>
          </a:p>
          <a:p>
            <a:r>
              <a:rPr lang="en-US" sz="2400" dirty="0"/>
              <a:t>- They started throwing ice and shouting</a:t>
            </a:r>
          </a:p>
          <a:p>
            <a:r>
              <a:rPr lang="en-US" sz="2400" dirty="0"/>
              <a:t>threats to the cornered soldiers. </a:t>
            </a:r>
          </a:p>
        </p:txBody>
      </p:sp>
      <p:pic>
        <p:nvPicPr>
          <p:cNvPr id="5122" name="Picture 2" descr="Image result for boston massacre">
            <a:extLst>
              <a:ext uri="{FF2B5EF4-FFF2-40B4-BE49-F238E27FC236}">
                <a16:creationId xmlns:a16="http://schemas.microsoft.com/office/drawing/2014/main" id="{4AF9C22B-1792-4624-B968-B7589C572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72" y="1271606"/>
            <a:ext cx="5450418" cy="3272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0FAEB6-48F1-4B96-BDD4-72B16FEBAE53}"/>
              </a:ext>
            </a:extLst>
          </p:cNvPr>
          <p:cNvSpPr txBox="1"/>
          <p:nvPr/>
        </p:nvSpPr>
        <p:spPr>
          <a:xfrm>
            <a:off x="886682" y="4738253"/>
            <a:ext cx="5069719" cy="646331"/>
          </a:xfrm>
          <a:prstGeom prst="rect">
            <a:avLst/>
          </a:prstGeom>
          <a:noFill/>
        </p:spPr>
        <p:txBody>
          <a:bodyPr wrap="square" rtlCol="0">
            <a:spAutoFit/>
          </a:bodyPr>
          <a:lstStyle/>
          <a:p>
            <a:r>
              <a:rPr lang="en-US" dirty="0">
                <a:highlight>
                  <a:srgbClr val="FFFF00"/>
                </a:highlight>
              </a:rPr>
              <a:t>A </a:t>
            </a:r>
            <a:r>
              <a:rPr lang="en-US" b="1" dirty="0">
                <a:highlight>
                  <a:srgbClr val="FFFF00"/>
                </a:highlight>
              </a:rPr>
              <a:t>massacre</a:t>
            </a:r>
            <a:r>
              <a:rPr lang="en-US" dirty="0">
                <a:highlight>
                  <a:srgbClr val="FFFF00"/>
                </a:highlight>
              </a:rPr>
              <a:t> can be defined as a deliberate attempt</a:t>
            </a:r>
          </a:p>
          <a:p>
            <a:pPr algn="ctr"/>
            <a:r>
              <a:rPr lang="en-US" dirty="0">
                <a:highlight>
                  <a:srgbClr val="FFFF00"/>
                </a:highlight>
              </a:rPr>
              <a:t>to kill a large number of people. </a:t>
            </a:r>
          </a:p>
        </p:txBody>
      </p:sp>
    </p:spTree>
    <p:extLst>
      <p:ext uri="{BB962C8B-B14F-4D97-AF65-F5344CB8AC3E}">
        <p14:creationId xmlns:p14="http://schemas.microsoft.com/office/powerpoint/2010/main" val="1683357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792</Words>
  <Application>Microsoft Macintosh PowerPoint</Application>
  <PresentationFormat>Widescreen</PresentationFormat>
  <Paragraphs>124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Aldhabi</vt:lpstr>
      <vt:lpstr>Arial</vt:lpstr>
      <vt:lpstr>Calibri</vt:lpstr>
      <vt:lpstr>Calibri Light</vt:lpstr>
      <vt:lpstr>Office Theme</vt:lpstr>
      <vt:lpstr>PowerPoint Presentation</vt:lpstr>
      <vt:lpstr>LearnAboutAmerica.com</vt:lpstr>
      <vt:lpstr>Why did the American Revolution happen? </vt:lpstr>
      <vt:lpstr>1768 Townshend Act</vt:lpstr>
      <vt:lpstr>BOSTON</vt:lpstr>
      <vt:lpstr>Boycott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Nussbaum, Greg M</dc:creator>
  <cp:lastModifiedBy>Greg Nussbaum</cp:lastModifiedBy>
  <cp:revision>26</cp:revision>
  <cp:lastPrinted>2018-12-06T15:31:07Z</cp:lastPrinted>
  <dcterms:created xsi:type="dcterms:W3CDTF">2018-12-06T13:35:12Z</dcterms:created>
  <dcterms:modified xsi:type="dcterms:W3CDTF">2026-01-01T16:31:57Z</dcterms:modified>
</cp:coreProperties>
</file>