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84" r:id="rId5"/>
    <p:sldId id="285" r:id="rId6"/>
    <p:sldId id="287" r:id="rId7"/>
    <p:sldId id="286" r:id="rId8"/>
    <p:sldId id="288" r:id="rId9"/>
    <p:sldId id="279" r:id="rId10"/>
    <p:sldId id="289" r:id="rId11"/>
    <p:sldId id="27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4621"/>
  </p:normalViewPr>
  <p:slideViewPr>
    <p:cSldViewPr snapToGrid="0" snapToObjects="1">
      <p:cViewPr>
        <p:scale>
          <a:sx n="100" d="100"/>
          <a:sy n="100" d="100"/>
        </p:scale>
        <p:origin x="46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2A085E-5B12-9042-80CA-F563D33713E3}" type="datetimeFigureOut">
              <a:rPr lang="en-US" smtClean="0"/>
              <a:t>1/2/19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1200257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2A085E-5B12-9042-80CA-F563D33713E3}" type="datetimeFigureOut">
              <a:rPr lang="en-US" smtClean="0"/>
              <a:t>1/2/19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2017044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2A085E-5B12-9042-80CA-F563D33713E3}" type="datetimeFigureOut">
              <a:rPr lang="en-US" smtClean="0"/>
              <a:t>1/2/19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284698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2A085E-5B12-9042-80CA-F563D33713E3}" type="datetimeFigureOut">
              <a:rPr lang="en-US" smtClean="0"/>
              <a:t>1/2/19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1113376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2A085E-5B12-9042-80CA-F563D33713E3}" type="datetimeFigureOut">
              <a:rPr lang="en-US" smtClean="0"/>
              <a:t>1/2/19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1487617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2A085E-5B12-9042-80CA-F563D33713E3}" type="datetimeFigureOut">
              <a:rPr lang="en-US" smtClean="0"/>
              <a:t>1/2/19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138112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2A085E-5B12-9042-80CA-F563D33713E3}" type="datetimeFigureOut">
              <a:rPr lang="en-US" smtClean="0"/>
              <a:t>1/2/19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404831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2A085E-5B12-9042-80CA-F563D33713E3}" type="datetimeFigureOut">
              <a:rPr lang="en-US" smtClean="0"/>
              <a:t>1/2/19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78075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2A085E-5B12-9042-80CA-F563D33713E3}" type="datetimeFigureOut">
              <a:rPr lang="en-US" smtClean="0"/>
              <a:t>1/2/19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1102774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2A085E-5B12-9042-80CA-F563D33713E3}" type="datetimeFigureOut">
              <a:rPr lang="en-US" smtClean="0"/>
              <a:t>1/2/19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1548072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2A085E-5B12-9042-80CA-F563D33713E3}" type="datetimeFigureOut">
              <a:rPr lang="en-US" smtClean="0"/>
              <a:t>1/2/19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DE54B-EFFD-4044-9BDD-5234B62ADDEE}" type="slidenum">
              <a:rPr lang="en-US" smtClean="0"/>
              <a:t>‹#›</a:t>
            </a:fld>
            <a:endParaRPr lang="en-US"/>
          </a:p>
        </p:txBody>
      </p:sp>
    </p:spTree>
    <p:extLst>
      <p:ext uri="{BB962C8B-B14F-4D97-AF65-F5344CB8AC3E}">
        <p14:creationId xmlns:p14="http://schemas.microsoft.com/office/powerpoint/2010/main" val="16863425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2A085E-5B12-9042-80CA-F563D33713E3}" type="datetimeFigureOut">
              <a:rPr lang="en-US" smtClean="0"/>
              <a:t>1/2/19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DE54B-EFFD-4044-9BDD-5234B62ADDEE}" type="slidenum">
              <a:rPr lang="en-US" smtClean="0"/>
              <a:t>‹#›</a:t>
            </a:fld>
            <a:endParaRPr lang="en-US"/>
          </a:p>
        </p:txBody>
      </p:sp>
    </p:spTree>
    <p:extLst>
      <p:ext uri="{BB962C8B-B14F-4D97-AF65-F5344CB8AC3E}">
        <p14:creationId xmlns:p14="http://schemas.microsoft.com/office/powerpoint/2010/main" val="146116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6890" y="1544802"/>
            <a:ext cx="9144000" cy="2387600"/>
          </a:xfrm>
        </p:spPr>
        <p:txBody>
          <a:bodyPr/>
          <a:lstStyle/>
          <a:p>
            <a:r>
              <a:rPr lang="en-US" dirty="0" smtClean="0"/>
              <a:t>Articles of</a:t>
            </a:r>
            <a:r>
              <a:rPr lang="en-US" smtClean="0"/>
              <a:t/>
            </a:r>
            <a:br>
              <a:rPr lang="en-US" smtClean="0"/>
            </a:br>
            <a:r>
              <a:rPr lang="en-US" smtClean="0"/>
              <a:t>Confederation</a:t>
            </a:r>
            <a:endParaRPr lang="en-US" dirty="0"/>
          </a:p>
        </p:txBody>
      </p:sp>
      <p:pic>
        <p:nvPicPr>
          <p:cNvPr id="1042" name="Picture 18" descr="mage result for articles of confederation sta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099" y="1544802"/>
            <a:ext cx="4947313" cy="3314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05616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5900" y="-1524926"/>
            <a:ext cx="9144000" cy="2387600"/>
          </a:xfrm>
        </p:spPr>
        <p:txBody>
          <a:bodyPr>
            <a:normAutofit/>
          </a:bodyPr>
          <a:lstStyle/>
          <a:p>
            <a:r>
              <a:rPr lang="en-US" sz="4000" smtClean="0"/>
              <a:t>Ultimately…</a:t>
            </a:r>
            <a:endParaRPr lang="en-US" sz="4000" dirty="0"/>
          </a:p>
        </p:txBody>
      </p:sp>
      <p:sp>
        <p:nvSpPr>
          <p:cNvPr id="4" name="TextBox 3"/>
          <p:cNvSpPr txBox="1"/>
          <p:nvPr/>
        </p:nvSpPr>
        <p:spPr>
          <a:xfrm>
            <a:off x="596900" y="5216735"/>
            <a:ext cx="11480800" cy="1815882"/>
          </a:xfrm>
          <a:prstGeom prst="rect">
            <a:avLst/>
          </a:prstGeom>
          <a:noFill/>
        </p:spPr>
        <p:txBody>
          <a:bodyPr wrap="square" rtlCol="0">
            <a:spAutoFit/>
          </a:bodyPr>
          <a:lstStyle/>
          <a:p>
            <a:pPr marL="342900" indent="-342900">
              <a:buFont typeface="Arial" charset="0"/>
              <a:buChar char="•"/>
            </a:pPr>
            <a:r>
              <a:rPr lang="en-US" sz="2200" dirty="0" smtClean="0"/>
              <a:t>The decision was made first to revise the Articles of Confederation during the Constitutional Convention of 1787, and then, to scrap them completely.</a:t>
            </a:r>
          </a:p>
          <a:p>
            <a:endParaRPr lang="en-US" sz="2200" dirty="0" smtClean="0"/>
          </a:p>
          <a:p>
            <a:endParaRPr lang="en-US" sz="2200" dirty="0"/>
          </a:p>
          <a:p>
            <a:pPr algn="ctr"/>
            <a:r>
              <a:rPr lang="en-US" sz="2400" dirty="0" smtClean="0"/>
              <a:t>           </a:t>
            </a:r>
            <a:endParaRPr lang="en-US" sz="2200" i="1" dirty="0"/>
          </a:p>
        </p:txBody>
      </p:sp>
      <p:pic>
        <p:nvPicPr>
          <p:cNvPr id="14338" name="Picture 2" descr="mage result for constitutional conven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3000" y="1066800"/>
            <a:ext cx="7289800" cy="40982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0386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047" y="-1867872"/>
            <a:ext cx="10389705" cy="2806102"/>
          </a:xfrm>
        </p:spPr>
        <p:txBody>
          <a:bodyPr>
            <a:normAutofit/>
          </a:bodyPr>
          <a:lstStyle/>
          <a:p>
            <a:r>
              <a:rPr lang="en-US" sz="3600" b="1" dirty="0" smtClean="0"/>
              <a:t>Follow-up Activities</a:t>
            </a:r>
            <a:endParaRPr lang="en-US" sz="3600" b="1" dirty="0"/>
          </a:p>
        </p:txBody>
      </p:sp>
      <p:sp>
        <p:nvSpPr>
          <p:cNvPr id="7" name="TextBox 6"/>
          <p:cNvSpPr txBox="1"/>
          <p:nvPr/>
        </p:nvSpPr>
        <p:spPr>
          <a:xfrm>
            <a:off x="360570" y="1149596"/>
            <a:ext cx="11831430" cy="4708981"/>
          </a:xfrm>
          <a:prstGeom prst="rect">
            <a:avLst/>
          </a:prstGeom>
          <a:noFill/>
        </p:spPr>
        <p:txBody>
          <a:bodyPr wrap="square" rtlCol="0">
            <a:spAutoFit/>
          </a:bodyPr>
          <a:lstStyle/>
          <a:p>
            <a:r>
              <a:rPr lang="en-US" sz="2000" dirty="0"/>
              <a:t>A constitution is a set of laws governing a country or state. The Articles of Confederation was America’s first constitution. It worked great during the Revolutionary War, but its limitations threatened to destroy the new nation after the war. </a:t>
            </a:r>
          </a:p>
          <a:p>
            <a:r>
              <a:rPr lang="en-US" sz="2000" dirty="0"/>
              <a:t> </a:t>
            </a:r>
          </a:p>
          <a:p>
            <a:r>
              <a:rPr lang="en-US" sz="2000" b="1" dirty="0"/>
              <a:t>Among other things it:</a:t>
            </a:r>
          </a:p>
          <a:p>
            <a:r>
              <a:rPr lang="en-US" sz="2000" dirty="0"/>
              <a:t> </a:t>
            </a:r>
          </a:p>
          <a:p>
            <a:pPr lvl="0"/>
            <a:r>
              <a:rPr lang="en-US" sz="2000" dirty="0"/>
              <a:t>gave the states too much power.</a:t>
            </a:r>
          </a:p>
          <a:p>
            <a:pPr lvl="0"/>
            <a:r>
              <a:rPr lang="en-US" sz="2000" dirty="0"/>
              <a:t>was difficult to change unless all 13 states agreed.</a:t>
            </a:r>
          </a:p>
          <a:p>
            <a:pPr lvl="0"/>
            <a:r>
              <a:rPr lang="en-US" sz="2000" dirty="0"/>
              <a:t>perpetuated conflict within states and between states.</a:t>
            </a:r>
          </a:p>
          <a:p>
            <a:pPr lvl="0"/>
            <a:r>
              <a:rPr lang="en-US" sz="2000" dirty="0"/>
              <a:t>required Congress to request (rather than demand) money from states.</a:t>
            </a:r>
          </a:p>
          <a:p>
            <a:pPr lvl="0"/>
            <a:r>
              <a:rPr lang="en-US" sz="2000" dirty="0"/>
              <a:t>could not regulate business between states or between states and other nations.</a:t>
            </a:r>
          </a:p>
          <a:p>
            <a:pPr lvl="0"/>
            <a:r>
              <a:rPr lang="en-US" sz="2000" dirty="0"/>
              <a:t>was authorized to declare war on other nations, but not to draft soldiers from the states.</a:t>
            </a:r>
          </a:p>
          <a:p>
            <a:r>
              <a:rPr lang="en-US" sz="2000" dirty="0"/>
              <a:t> </a:t>
            </a:r>
          </a:p>
          <a:p>
            <a:r>
              <a:rPr lang="en-US" sz="2000" dirty="0"/>
              <a:t>Based on the information above and what you know about the Articles of Confederation, what do you think was its most GLARING or serious weakness. Give details explaining your answer.  </a:t>
            </a:r>
          </a:p>
        </p:txBody>
      </p:sp>
      <p:sp>
        <p:nvSpPr>
          <p:cNvPr id="6" name="Rectangle 5"/>
          <p:cNvSpPr/>
          <p:nvPr/>
        </p:nvSpPr>
        <p:spPr>
          <a:xfrm>
            <a:off x="4075465" y="6241534"/>
            <a:ext cx="3964868" cy="369332"/>
          </a:xfrm>
          <a:prstGeom prst="rect">
            <a:avLst/>
          </a:prstGeom>
        </p:spPr>
        <p:txBody>
          <a:bodyPr wrap="none">
            <a:spAutoFit/>
          </a:bodyPr>
          <a:lstStyle/>
          <a:p>
            <a:r>
              <a:rPr lang="en-US"/>
              <a:t>https://www.mrn365.com/activity/2959</a:t>
            </a:r>
          </a:p>
        </p:txBody>
      </p:sp>
    </p:spTree>
    <p:extLst>
      <p:ext uri="{BB962C8B-B14F-4D97-AF65-F5344CB8AC3E}">
        <p14:creationId xmlns:p14="http://schemas.microsoft.com/office/powerpoint/2010/main" val="879238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2822" y="1173163"/>
            <a:ext cx="9875078" cy="642937"/>
          </a:xfrm>
        </p:spPr>
        <p:txBody>
          <a:bodyPr>
            <a:normAutofit fontScale="90000"/>
          </a:bodyPr>
          <a:lstStyle/>
          <a:p>
            <a:r>
              <a:rPr lang="en-US" dirty="0" smtClean="0"/>
              <a:t>What was the Articles of Confederation?</a:t>
            </a:r>
            <a:endParaRPr lang="en-US" dirty="0"/>
          </a:p>
        </p:txBody>
      </p:sp>
      <p:sp>
        <p:nvSpPr>
          <p:cNvPr id="7" name="TextBox 6"/>
          <p:cNvSpPr txBox="1"/>
          <p:nvPr/>
        </p:nvSpPr>
        <p:spPr>
          <a:xfrm>
            <a:off x="698501" y="2205746"/>
            <a:ext cx="10741439" cy="3046988"/>
          </a:xfrm>
          <a:prstGeom prst="rect">
            <a:avLst/>
          </a:prstGeom>
          <a:noFill/>
        </p:spPr>
        <p:txBody>
          <a:bodyPr wrap="square" rtlCol="0">
            <a:spAutoFit/>
          </a:bodyPr>
          <a:lstStyle/>
          <a:p>
            <a:r>
              <a:rPr lang="en-US" sz="3200" dirty="0" smtClean="0"/>
              <a:t>The Articles of Confederation was the first constitution that bound the 13 original states together.  It was approved during the meeting of the Second Continental Congress on November 15, 1777. All 13 states ratified the wartime constitution by 1781. </a:t>
            </a:r>
            <a:endParaRPr lang="en-US" sz="3200" dirty="0" smtClean="0"/>
          </a:p>
          <a:p>
            <a:endParaRPr lang="en-US" sz="3200" dirty="0"/>
          </a:p>
        </p:txBody>
      </p:sp>
    </p:spTree>
    <p:extLst>
      <p:ext uri="{BB962C8B-B14F-4D97-AF65-F5344CB8AC3E}">
        <p14:creationId xmlns:p14="http://schemas.microsoft.com/office/powerpoint/2010/main" val="583460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3700" y="-990600"/>
            <a:ext cx="9144000" cy="2387600"/>
          </a:xfrm>
        </p:spPr>
        <p:txBody>
          <a:bodyPr>
            <a:normAutofit/>
          </a:bodyPr>
          <a:lstStyle/>
          <a:p>
            <a:r>
              <a:rPr lang="en-US" sz="4000" dirty="0" smtClean="0"/>
              <a:t>Why did America need the Articles of Confederation?</a:t>
            </a:r>
            <a:endParaRPr lang="en-US" sz="4000" dirty="0"/>
          </a:p>
        </p:txBody>
      </p:sp>
      <p:sp>
        <p:nvSpPr>
          <p:cNvPr id="4" name="TextBox 3"/>
          <p:cNvSpPr txBox="1"/>
          <p:nvPr/>
        </p:nvSpPr>
        <p:spPr>
          <a:xfrm>
            <a:off x="4064000" y="1739900"/>
            <a:ext cx="7353300" cy="3139321"/>
          </a:xfrm>
          <a:prstGeom prst="rect">
            <a:avLst/>
          </a:prstGeom>
          <a:noFill/>
        </p:spPr>
        <p:txBody>
          <a:bodyPr wrap="square" rtlCol="0">
            <a:spAutoFit/>
          </a:bodyPr>
          <a:lstStyle/>
          <a:p>
            <a:pPr marL="285750" indent="-285750">
              <a:buFont typeface="Arial" charset="0"/>
              <a:buChar char="•"/>
            </a:pPr>
            <a:r>
              <a:rPr lang="en-US" sz="2200" dirty="0" smtClean="0"/>
              <a:t>The leaders of the Continental Congress believed that along with a Declaration of Independence, it needed to establish diplomatic and economic relations with other countries, as well as a set of laws binding the former colonies as a nation. With these three factors established, America would more likely gain foreign recognition as an independent nation, rather than a rebellious group of colonies.  The Articles of Confederation were the set of laws. </a:t>
            </a:r>
          </a:p>
          <a:p>
            <a:r>
              <a:rPr lang="en-US" sz="2200" dirty="0" smtClean="0"/>
              <a:t>. </a:t>
            </a:r>
            <a:endParaRPr lang="en-US" sz="2200" dirty="0"/>
          </a:p>
        </p:txBody>
      </p:sp>
      <p:pic>
        <p:nvPicPr>
          <p:cNvPr id="3074" name="Picture 2" descr="mage result for articles of confed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500" y="1587500"/>
            <a:ext cx="3127378" cy="4794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891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3700" y="-990600"/>
            <a:ext cx="9144000" cy="2387600"/>
          </a:xfrm>
        </p:spPr>
        <p:txBody>
          <a:bodyPr>
            <a:normAutofit/>
          </a:bodyPr>
          <a:lstStyle/>
          <a:p>
            <a:r>
              <a:rPr lang="en-US" sz="4000" dirty="0" smtClean="0"/>
              <a:t>Articles of Confederation</a:t>
            </a:r>
            <a:endParaRPr lang="en-US" sz="4000" dirty="0"/>
          </a:p>
        </p:txBody>
      </p:sp>
      <p:sp>
        <p:nvSpPr>
          <p:cNvPr id="4" name="TextBox 3"/>
          <p:cNvSpPr txBox="1"/>
          <p:nvPr/>
        </p:nvSpPr>
        <p:spPr>
          <a:xfrm>
            <a:off x="4064000" y="1739900"/>
            <a:ext cx="7353300" cy="4216539"/>
          </a:xfrm>
          <a:prstGeom prst="rect">
            <a:avLst/>
          </a:prstGeom>
          <a:noFill/>
        </p:spPr>
        <p:txBody>
          <a:bodyPr wrap="square" rtlCol="0">
            <a:spAutoFit/>
          </a:bodyPr>
          <a:lstStyle/>
          <a:p>
            <a:pPr marL="342900" indent="-342900">
              <a:buFont typeface="Arial" charset="0"/>
              <a:buChar char="•"/>
            </a:pPr>
            <a:r>
              <a:rPr lang="en-US" sz="2200" dirty="0" smtClean="0"/>
              <a:t>The Articles of Confederation contained a preamble, 13 articles, and a conclusion.</a:t>
            </a:r>
          </a:p>
          <a:p>
            <a:endParaRPr lang="en-US" sz="2200" dirty="0"/>
          </a:p>
          <a:p>
            <a:pPr marL="342900" indent="-342900">
              <a:buFont typeface="Arial" charset="0"/>
              <a:buChar char="•"/>
            </a:pPr>
            <a:r>
              <a:rPr lang="en-US" sz="2200" dirty="0" smtClean="0"/>
              <a:t>The Articles of Confederation allowed for Canada to join the Union if it accepted the terms. </a:t>
            </a:r>
          </a:p>
          <a:p>
            <a:endParaRPr lang="en-US" sz="2200" dirty="0"/>
          </a:p>
          <a:p>
            <a:pPr marL="342900" indent="-342900">
              <a:buFont typeface="Arial" charset="0"/>
              <a:buChar char="•"/>
            </a:pPr>
            <a:r>
              <a:rPr lang="en-US" sz="2200" dirty="0" smtClean="0"/>
              <a:t>It was within the Articles of Confederation in which the terms “United States of America” was written for the first time.</a:t>
            </a:r>
          </a:p>
          <a:p>
            <a:endParaRPr lang="en-US" sz="2200" dirty="0"/>
          </a:p>
          <a:p>
            <a:pPr algn="ctr"/>
            <a:r>
              <a:rPr lang="en-US" sz="2400" dirty="0" smtClean="0"/>
              <a:t>           </a:t>
            </a:r>
            <a:r>
              <a:rPr lang="en-US" sz="2400" i="1" dirty="0" smtClean="0"/>
              <a:t>"</a:t>
            </a:r>
            <a:r>
              <a:rPr lang="en-US" sz="2400" i="1" dirty="0"/>
              <a:t>The stile of this confederacy shall be 'The United </a:t>
            </a:r>
            <a:r>
              <a:rPr lang="en-US" sz="2400" i="1" dirty="0" smtClean="0"/>
              <a:t> States </a:t>
            </a:r>
            <a:r>
              <a:rPr lang="en-US" sz="2400" i="1" dirty="0"/>
              <a:t>of America.'"</a:t>
            </a:r>
            <a:endParaRPr lang="en-US" sz="2200" i="1" dirty="0"/>
          </a:p>
        </p:txBody>
      </p:sp>
      <p:pic>
        <p:nvPicPr>
          <p:cNvPr id="3074" name="Picture 2" descr="mage result for articles of confed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500" y="1587500"/>
            <a:ext cx="3127378" cy="4794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6333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5900" y="-1320800"/>
            <a:ext cx="9144000" cy="2387600"/>
          </a:xfrm>
        </p:spPr>
        <p:txBody>
          <a:bodyPr>
            <a:normAutofit/>
          </a:bodyPr>
          <a:lstStyle/>
          <a:p>
            <a:r>
              <a:rPr lang="en-US" sz="4000" smtClean="0"/>
              <a:t>Major Problems</a:t>
            </a:r>
            <a:endParaRPr lang="en-US" sz="4000" dirty="0"/>
          </a:p>
        </p:txBody>
      </p:sp>
      <p:sp>
        <p:nvSpPr>
          <p:cNvPr id="4" name="TextBox 3"/>
          <p:cNvSpPr txBox="1"/>
          <p:nvPr/>
        </p:nvSpPr>
        <p:spPr>
          <a:xfrm>
            <a:off x="711200" y="4213435"/>
            <a:ext cx="11480800" cy="3108543"/>
          </a:xfrm>
          <a:prstGeom prst="rect">
            <a:avLst/>
          </a:prstGeom>
          <a:noFill/>
        </p:spPr>
        <p:txBody>
          <a:bodyPr wrap="square" rtlCol="0">
            <a:spAutoFit/>
          </a:bodyPr>
          <a:lstStyle/>
          <a:p>
            <a:r>
              <a:rPr lang="en-US" sz="3200" dirty="0" smtClean="0"/>
              <a:t>Following the Revolutionary War, the Articles of Confederation proved inadequate for governing a nation. There were governing, economic, and military problems which doomed the Articles as a permanent solution.</a:t>
            </a:r>
          </a:p>
          <a:p>
            <a:endParaRPr lang="en-US" sz="2200" dirty="0"/>
          </a:p>
          <a:p>
            <a:endParaRPr lang="en-US" sz="2200" dirty="0"/>
          </a:p>
          <a:p>
            <a:pPr algn="ctr"/>
            <a:r>
              <a:rPr lang="en-US" sz="2400" dirty="0" smtClean="0"/>
              <a:t>           </a:t>
            </a:r>
            <a:r>
              <a:rPr lang="en-US" sz="2400" i="1" dirty="0" smtClean="0"/>
              <a:t>“</a:t>
            </a:r>
            <a:endParaRPr lang="en-US" sz="2200" i="1" dirty="0"/>
          </a:p>
        </p:txBody>
      </p:sp>
      <p:pic>
        <p:nvPicPr>
          <p:cNvPr id="10242" name="Picture 2" descr="mage result for articles of confed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5400" y="1282699"/>
            <a:ext cx="6731000" cy="2714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6552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5900" y="-1320800"/>
            <a:ext cx="9144000" cy="2387600"/>
          </a:xfrm>
        </p:spPr>
        <p:txBody>
          <a:bodyPr>
            <a:normAutofit/>
          </a:bodyPr>
          <a:lstStyle/>
          <a:p>
            <a:r>
              <a:rPr lang="en-US" sz="4000" dirty="0" smtClean="0"/>
              <a:t>Governing Problems</a:t>
            </a:r>
            <a:endParaRPr lang="en-US" sz="4000" dirty="0"/>
          </a:p>
        </p:txBody>
      </p:sp>
      <p:sp>
        <p:nvSpPr>
          <p:cNvPr id="4" name="TextBox 3"/>
          <p:cNvSpPr txBox="1"/>
          <p:nvPr/>
        </p:nvSpPr>
        <p:spPr>
          <a:xfrm>
            <a:off x="317500" y="4670635"/>
            <a:ext cx="11480800" cy="2492990"/>
          </a:xfrm>
          <a:prstGeom prst="rect">
            <a:avLst/>
          </a:prstGeom>
          <a:noFill/>
        </p:spPr>
        <p:txBody>
          <a:bodyPr wrap="square" rtlCol="0">
            <a:spAutoFit/>
          </a:bodyPr>
          <a:lstStyle/>
          <a:p>
            <a:pPr marL="342900" indent="-342900">
              <a:buFont typeface="Arial" charset="0"/>
              <a:buChar char="•"/>
            </a:pPr>
            <a:r>
              <a:rPr lang="en-US" sz="2200" dirty="0" smtClean="0"/>
              <a:t>The Articles made for a very weak central government. The states retained most of the power.</a:t>
            </a:r>
          </a:p>
          <a:p>
            <a:endParaRPr lang="en-US" sz="2200" dirty="0" smtClean="0"/>
          </a:p>
          <a:p>
            <a:pPr marL="342900" indent="-342900">
              <a:buFont typeface="Arial" charset="0"/>
              <a:buChar char="•"/>
            </a:pPr>
            <a:r>
              <a:rPr lang="en-US" sz="2200" dirty="0" smtClean="0"/>
              <a:t>Changes to the Articles of Confederation required a unanimous vote from all 13 states. </a:t>
            </a:r>
          </a:p>
          <a:p>
            <a:endParaRPr lang="en-US" sz="2200" dirty="0"/>
          </a:p>
          <a:p>
            <a:pPr marL="342900" indent="-342900">
              <a:buFont typeface="Arial" charset="0"/>
              <a:buChar char="•"/>
            </a:pPr>
            <a:r>
              <a:rPr lang="en-US" sz="2200" dirty="0" smtClean="0"/>
              <a:t>Conflict within and between the states threatened to destroy the new nation. </a:t>
            </a:r>
            <a:endParaRPr lang="en-US" sz="2200" dirty="0"/>
          </a:p>
          <a:p>
            <a:endParaRPr lang="en-US" sz="2200" dirty="0"/>
          </a:p>
          <a:p>
            <a:pPr algn="ctr"/>
            <a:r>
              <a:rPr lang="en-US" sz="2400" dirty="0" smtClean="0"/>
              <a:t>           </a:t>
            </a:r>
            <a:endParaRPr lang="en-US" sz="2200" i="1" dirty="0"/>
          </a:p>
        </p:txBody>
      </p:sp>
      <p:pic>
        <p:nvPicPr>
          <p:cNvPr id="12290" name="Picture 2" descr="mage result for articles of confed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2200" y="1197828"/>
            <a:ext cx="4660900" cy="33417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8669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5900" y="-1320800"/>
            <a:ext cx="9144000" cy="2387600"/>
          </a:xfrm>
        </p:spPr>
        <p:txBody>
          <a:bodyPr>
            <a:normAutofit/>
          </a:bodyPr>
          <a:lstStyle/>
          <a:p>
            <a:r>
              <a:rPr lang="en-US" sz="4000" dirty="0" smtClean="0"/>
              <a:t>Economic Problems</a:t>
            </a:r>
            <a:endParaRPr lang="en-US" sz="4000" dirty="0"/>
          </a:p>
        </p:txBody>
      </p:sp>
      <p:sp>
        <p:nvSpPr>
          <p:cNvPr id="4" name="TextBox 3"/>
          <p:cNvSpPr txBox="1"/>
          <p:nvPr/>
        </p:nvSpPr>
        <p:spPr>
          <a:xfrm>
            <a:off x="406400" y="4213435"/>
            <a:ext cx="11480800" cy="2492990"/>
          </a:xfrm>
          <a:prstGeom prst="rect">
            <a:avLst/>
          </a:prstGeom>
          <a:noFill/>
        </p:spPr>
        <p:txBody>
          <a:bodyPr wrap="square" rtlCol="0">
            <a:spAutoFit/>
          </a:bodyPr>
          <a:lstStyle/>
          <a:p>
            <a:pPr marL="342900" indent="-342900">
              <a:buFont typeface="Arial" charset="0"/>
              <a:buChar char="•"/>
            </a:pPr>
            <a:r>
              <a:rPr lang="en-US" sz="2200" dirty="0" smtClean="0"/>
              <a:t>Congress was not able to tax the states to raise money. It essentially had to rely on contributions from the states.</a:t>
            </a:r>
          </a:p>
          <a:p>
            <a:endParaRPr lang="en-US" sz="2200" dirty="0" smtClean="0"/>
          </a:p>
          <a:p>
            <a:pPr marL="342900" indent="-342900">
              <a:buFont typeface="Arial" charset="0"/>
              <a:buChar char="•"/>
            </a:pPr>
            <a:r>
              <a:rPr lang="en-US" sz="2200" dirty="0" smtClean="0"/>
              <a:t>Congress did not have the power to regulate business between states or business between a state and foreign nations. </a:t>
            </a:r>
            <a:endParaRPr lang="en-US" sz="2200" dirty="0"/>
          </a:p>
          <a:p>
            <a:endParaRPr lang="en-US" sz="2200" dirty="0"/>
          </a:p>
          <a:p>
            <a:pPr algn="ctr"/>
            <a:r>
              <a:rPr lang="en-US" sz="2400" dirty="0" smtClean="0"/>
              <a:t>           </a:t>
            </a:r>
            <a:endParaRPr lang="en-US" sz="2200" i="1" dirty="0"/>
          </a:p>
        </p:txBody>
      </p:sp>
      <p:pic>
        <p:nvPicPr>
          <p:cNvPr id="10242" name="Picture 2" descr="mage result for articles of confed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5400" y="1282699"/>
            <a:ext cx="6731000" cy="2714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54027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5900" y="-1320800"/>
            <a:ext cx="9144000" cy="2387600"/>
          </a:xfrm>
        </p:spPr>
        <p:txBody>
          <a:bodyPr>
            <a:normAutofit/>
          </a:bodyPr>
          <a:lstStyle/>
          <a:p>
            <a:r>
              <a:rPr lang="en-US" sz="4000" dirty="0" smtClean="0"/>
              <a:t>Military Problems</a:t>
            </a:r>
            <a:endParaRPr lang="en-US" sz="4000" dirty="0"/>
          </a:p>
        </p:txBody>
      </p:sp>
      <p:sp>
        <p:nvSpPr>
          <p:cNvPr id="4" name="TextBox 3"/>
          <p:cNvSpPr txBox="1"/>
          <p:nvPr/>
        </p:nvSpPr>
        <p:spPr>
          <a:xfrm>
            <a:off x="596900" y="4378535"/>
            <a:ext cx="11480800" cy="1477328"/>
          </a:xfrm>
          <a:prstGeom prst="rect">
            <a:avLst/>
          </a:prstGeom>
          <a:noFill/>
        </p:spPr>
        <p:txBody>
          <a:bodyPr wrap="square" rtlCol="0">
            <a:spAutoFit/>
          </a:bodyPr>
          <a:lstStyle/>
          <a:p>
            <a:pPr marL="342900" indent="-342900">
              <a:buFont typeface="Arial" charset="0"/>
              <a:buChar char="•"/>
            </a:pPr>
            <a:r>
              <a:rPr lang="en-US" sz="2200" dirty="0" smtClean="0"/>
              <a:t>Congress was able to declare war, but was unable to draft soldiers from the states. </a:t>
            </a:r>
          </a:p>
          <a:p>
            <a:endParaRPr lang="en-US" sz="2200" dirty="0" smtClean="0"/>
          </a:p>
          <a:p>
            <a:endParaRPr lang="en-US" sz="2200" dirty="0"/>
          </a:p>
          <a:p>
            <a:pPr algn="ctr"/>
            <a:r>
              <a:rPr lang="en-US" sz="2400" dirty="0" smtClean="0"/>
              <a:t>           </a:t>
            </a:r>
            <a:endParaRPr lang="en-US" sz="2200" i="1" dirty="0"/>
          </a:p>
        </p:txBody>
      </p:sp>
      <p:pic>
        <p:nvPicPr>
          <p:cNvPr id="10242" name="Picture 2" descr="mage result for articles of confed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5400" y="1282699"/>
            <a:ext cx="6731000" cy="2714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96745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8778" y="-476732"/>
            <a:ext cx="9657521" cy="2521432"/>
          </a:xfrm>
        </p:spPr>
        <p:txBody>
          <a:bodyPr/>
          <a:lstStyle/>
          <a:p>
            <a:r>
              <a:rPr lang="en-US" dirty="0" smtClean="0"/>
              <a:t>Did anything good come from</a:t>
            </a:r>
            <a:br>
              <a:rPr lang="en-US" dirty="0" smtClean="0"/>
            </a:br>
            <a:r>
              <a:rPr lang="en-US" dirty="0" smtClean="0"/>
              <a:t>the Articles of Confederation?</a:t>
            </a:r>
            <a:endParaRPr lang="en-US" dirty="0"/>
          </a:p>
        </p:txBody>
      </p:sp>
      <p:sp>
        <p:nvSpPr>
          <p:cNvPr id="4" name="TextBox 3"/>
          <p:cNvSpPr txBox="1"/>
          <p:nvPr/>
        </p:nvSpPr>
        <p:spPr>
          <a:xfrm>
            <a:off x="4457700" y="2336800"/>
            <a:ext cx="7353300" cy="2800767"/>
          </a:xfrm>
          <a:prstGeom prst="rect">
            <a:avLst/>
          </a:prstGeom>
          <a:noFill/>
        </p:spPr>
        <p:txBody>
          <a:bodyPr wrap="square" rtlCol="0">
            <a:spAutoFit/>
          </a:bodyPr>
          <a:lstStyle/>
          <a:p>
            <a:pPr marL="342900" indent="-342900">
              <a:buFont typeface="Arial" charset="0"/>
              <a:buChar char="•"/>
            </a:pPr>
            <a:r>
              <a:rPr lang="en-US" sz="2200" dirty="0" smtClean="0"/>
              <a:t>The Land Ordinance of 1785 – This law divided land in the unchartered west into townships that could be purchased by settlers and farmers. Land sales provided Congress with money since it could not demand it from the states. </a:t>
            </a:r>
          </a:p>
          <a:p>
            <a:pPr marL="342900" indent="-342900">
              <a:buFont typeface="Arial" charset="0"/>
              <a:buChar char="•"/>
            </a:pPr>
            <a:endParaRPr lang="en-US" sz="2200" dirty="0" smtClean="0"/>
          </a:p>
          <a:p>
            <a:pPr marL="342900" indent="-342900">
              <a:buFont typeface="Arial" charset="0"/>
              <a:buChar char="•"/>
            </a:pPr>
            <a:r>
              <a:rPr lang="en-US" sz="2200" dirty="0" smtClean="0"/>
              <a:t>The Ordinance of 1787 – This law created the Northwest Territory. It would eventually allow for the division of this land into states such as Ohio, Kentucky, Indiana, and others. </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2740" y="2336800"/>
            <a:ext cx="4023360" cy="2514600"/>
          </a:xfrm>
          <a:prstGeom prst="rect">
            <a:avLst/>
          </a:prstGeom>
        </p:spPr>
      </p:pic>
    </p:spTree>
    <p:extLst>
      <p:ext uri="{BB962C8B-B14F-4D97-AF65-F5344CB8AC3E}">
        <p14:creationId xmlns:p14="http://schemas.microsoft.com/office/powerpoint/2010/main" val="720934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5230</TotalTime>
  <Words>525</Words>
  <Application>Microsoft Macintosh PowerPoint</Application>
  <PresentationFormat>Widescreen</PresentationFormat>
  <Paragraphs>61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Calibri Light</vt:lpstr>
      <vt:lpstr>Arial</vt:lpstr>
      <vt:lpstr>Office Theme</vt:lpstr>
      <vt:lpstr>Articles of Confederation</vt:lpstr>
      <vt:lpstr>What was the Articles of Confederation?</vt:lpstr>
      <vt:lpstr>Why did America need the Articles of Confederation?</vt:lpstr>
      <vt:lpstr>Articles of Confederation</vt:lpstr>
      <vt:lpstr>Major Problems</vt:lpstr>
      <vt:lpstr>Governing Problems</vt:lpstr>
      <vt:lpstr>Economic Problems</vt:lpstr>
      <vt:lpstr>Military Problems</vt:lpstr>
      <vt:lpstr>Did anything good come from the Articles of Confederation?</vt:lpstr>
      <vt:lpstr>Ultimately…</vt:lpstr>
      <vt:lpstr>Follow-up Activities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dc:title>
  <dc:creator>Microsoft Office User</dc:creator>
  <cp:lastModifiedBy>Microsoft Office User</cp:lastModifiedBy>
  <cp:revision>61</cp:revision>
  <dcterms:created xsi:type="dcterms:W3CDTF">2018-12-31T20:47:42Z</dcterms:created>
  <dcterms:modified xsi:type="dcterms:W3CDTF">2019-01-04T16:37:41Z</dcterms:modified>
</cp:coreProperties>
</file>