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5" r:id="rId27"/>
    <p:sldId id="280" r:id="rId28"/>
    <p:sldId id="281" r:id="rId29"/>
    <p:sldId id="282" r:id="rId30"/>
    <p:sldId id="283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40"/>
  </p:normalViewPr>
  <p:slideViewPr>
    <p:cSldViewPr snapToGrid="0" snapToObjects="1">
      <p:cViewPr varScale="1">
        <p:scale>
          <a:sx n="93" d="100"/>
          <a:sy n="93" d="100"/>
        </p:scale>
        <p:origin x="12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1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3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6281-E3B6-7747-98BD-5F6747BDD22F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53822-2E25-A34C-97D7-AFCE2BF1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explorers-and-the-age-of-explor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9748" y="1621665"/>
            <a:ext cx="6977575" cy="3812345"/>
          </a:xfrm>
          <a:prstGeom prst="rect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dobe Devanagari" charset="0"/>
                <a:ea typeface="Adobe Devanagari" charset="0"/>
                <a:cs typeface="Adobe Devanagari" charset="0"/>
              </a:rPr>
              <a:t>The Age of Exploration</a:t>
            </a:r>
          </a:p>
          <a:p>
            <a:pPr algn="ctr"/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dobe Devanagari" charset="0"/>
                <a:ea typeface="Adobe Devanagari" charset="0"/>
                <a:cs typeface="Adobe Devanagari" charset="0"/>
              </a:rPr>
              <a:t>LearnAboutAmerica.com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Adobe Devanagari" charset="0"/>
              <a:ea typeface="Adobe Devanagari" charset="0"/>
              <a:cs typeface="Adobe Devanaga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" y="252248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dobe Caslon Pro" charset="0"/>
                <a:ea typeface="Adobe Caslon Pro" charset="0"/>
                <a:cs typeface="Adobe Caslon Pro" charset="0"/>
              </a:rPr>
              <a:t>But, only five years before da Gama’s journey, Portugal made a mistake…</a:t>
            </a: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11266" name="Picture 2" descr="mage result for christopher colum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23" y="2048874"/>
            <a:ext cx="8071515" cy="45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8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" y="252248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dobe Caslon Pro" charset="0"/>
                <a:ea typeface="Adobe Caslon Pro" charset="0"/>
                <a:cs typeface="Adobe Caslon Pro" charset="0"/>
              </a:rPr>
              <a:t>It refused to finance the voyage of Columbus, who instead sailed for Spain. </a:t>
            </a: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11266" name="Picture 2" descr="mage result for christopher colum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23" y="2048874"/>
            <a:ext cx="8071515" cy="45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6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" y="252248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723900"/>
            <a:ext cx="8801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9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" y="252248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774700"/>
            <a:ext cx="87376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-211016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Columbus believed he had found the water route to the Spice Islands, otherwise known as the East Indies. Thus, he named the native people he met “Indians”</a:t>
            </a:r>
          </a:p>
        </p:txBody>
      </p:sp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9" name="Picture 8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20" y="2844869"/>
            <a:ext cx="6082181" cy="34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5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-71809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Today we know Columbus was wrong. He, in fact, found what was then called “The New World.”</a:t>
            </a:r>
          </a:p>
        </p:txBody>
      </p:sp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5" y="2006390"/>
            <a:ext cx="3492500" cy="443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7845" y="2726599"/>
            <a:ext cx="77332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Because of his findings, Spain would</a:t>
            </a: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control much of the New World. It</a:t>
            </a: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would send countless explorers</a:t>
            </a: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west.</a:t>
            </a:r>
          </a:p>
        </p:txBody>
      </p:sp>
      <p:pic>
        <p:nvPicPr>
          <p:cNvPr id="17410" name="Picture 2" descr="mage result for Spain flag in 14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37" y="5055387"/>
            <a:ext cx="2282212" cy="15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0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11" name="Picture 2" descr="mage result for Spain flag in 1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009450" cy="1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54316" y="94593"/>
            <a:ext cx="827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Spanish explorers heading to the New World had several goals: </a:t>
            </a:r>
          </a:p>
        </p:txBody>
      </p:sp>
      <p:pic>
        <p:nvPicPr>
          <p:cNvPr id="16396" name="Picture 12" descr="mage result for gold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2" y="2649124"/>
            <a:ext cx="3280194" cy="21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9669" y="4779959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Find Gold and Jewels</a:t>
            </a:r>
          </a:p>
        </p:txBody>
      </p:sp>
      <p:pic>
        <p:nvPicPr>
          <p:cNvPr id="16400" name="Picture 16" descr="mage result for coronado's cr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00" y="1587444"/>
            <a:ext cx="2494152" cy="31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71171" y="494937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Spread Christianity</a:t>
            </a:r>
          </a:p>
        </p:txBody>
      </p:sp>
      <p:pic>
        <p:nvPicPr>
          <p:cNvPr id="16402" name="Picture 18" descr="mage result for explorer obtaining gl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86" y="2506302"/>
            <a:ext cx="3019883" cy="2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163809" y="494937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dobe Caslon Pro" charset="0"/>
                <a:ea typeface="Adobe Caslon Pro" charset="0"/>
                <a:cs typeface="Adobe Caslon Pro" charset="0"/>
              </a:rPr>
              <a:t>Obtain </a:t>
            </a:r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Glory</a:t>
            </a:r>
          </a:p>
        </p:txBody>
      </p:sp>
      <p:pic>
        <p:nvPicPr>
          <p:cNvPr id="22" name="Picture 2" descr="mage result for explorer map"/>
          <p:cNvPicPr>
            <a:picLocks noChangeAspect="1" noChangeArrowheads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3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11" name="Picture 2" descr="mage result for Spain flag in 1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34" y="451945"/>
            <a:ext cx="3009450" cy="1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6881" y="2731448"/>
            <a:ext cx="10834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Many Spanish explorers were called “conquistadors” because they brutally conquered native peoples they encountered in their quest </a:t>
            </a:r>
            <a:r>
              <a:rPr lang="en-US" sz="4000">
                <a:latin typeface="Adobe Caslon Pro" charset="0"/>
                <a:ea typeface="Adobe Caslon Pro" charset="0"/>
                <a:cs typeface="Adobe Caslon Pro" charset="0"/>
              </a:rPr>
              <a:t>for gold and glory and in the name of religion.</a:t>
            </a:r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14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18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041400"/>
            <a:ext cx="87884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18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9" y="2547633"/>
            <a:ext cx="3569076" cy="26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8621" y="152400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Notable Spanish Explorers</a:t>
            </a:r>
          </a:p>
        </p:txBody>
      </p:sp>
      <p:pic>
        <p:nvPicPr>
          <p:cNvPr id="21510" name="Picture 6" descr="mage result for ponce de l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6" y="748485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9394" y="1385198"/>
            <a:ext cx="632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dobe Caslon Pro" charset="0"/>
                <a:ea typeface="Adobe Caslon Pro" charset="0"/>
                <a:cs typeface="Adobe Caslon Pro" charset="0"/>
              </a:rPr>
              <a:t>Ponce de Leon </a:t>
            </a:r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– Claimed the peninsula of Florida for Spain.</a:t>
            </a:r>
          </a:p>
        </p:txBody>
      </p:sp>
      <p:pic>
        <p:nvPicPr>
          <p:cNvPr id="21512" name="Picture 8" descr="mage result for ferdinand magel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6" y="2758649"/>
            <a:ext cx="3261951" cy="1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mage result for francisco coron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6" y="4765128"/>
            <a:ext cx="3261951" cy="1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09394" y="3263462"/>
            <a:ext cx="7667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dobe Caslon Pro" charset="0"/>
                <a:ea typeface="Adobe Caslon Pro" charset="0"/>
                <a:cs typeface="Adobe Caslon Pro" charset="0"/>
              </a:rPr>
              <a:t>Ferdinand Magellan </a:t>
            </a:r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– Portuguese by birth, his expedition was the first to</a:t>
            </a:r>
          </a:p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Circumnavigate the world.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4951" y="5193848"/>
            <a:ext cx="689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dobe Caslon Pro" charset="0"/>
                <a:ea typeface="Adobe Caslon Pro" charset="0"/>
                <a:cs typeface="Adobe Caslon Pro" charset="0"/>
              </a:rPr>
              <a:t>Francisco Coronado </a:t>
            </a:r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– Although he never found his seven golden cities, Coronado’s expeditions led to Spanish claims in the American southwest and Mexico. His expedition found the Grand Canyon. </a:t>
            </a:r>
          </a:p>
        </p:txBody>
      </p:sp>
      <p:pic>
        <p:nvPicPr>
          <p:cNvPr id="19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9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927" y="41580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6522"/>
            <a:ext cx="1643495" cy="1309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 For our entire Age of Exploration curriculum,  including all presentations, lesson plans, interactives, printables, games, and much more visit: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learnaboutamerica.com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american</a:t>
            </a:r>
            <a:r>
              <a:rPr lang="en-US" dirty="0">
                <a:hlinkClick r:id="rId3"/>
              </a:rPr>
              <a:t>-history/explorers-and-the-age-of-exploration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5541" y="498610"/>
            <a:ext cx="9980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Not only did Spain expand its empire, but it became </a:t>
            </a:r>
          </a:p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one of the world’s richest nations. </a:t>
            </a:r>
          </a:p>
        </p:txBody>
      </p:sp>
      <p:pic>
        <p:nvPicPr>
          <p:cNvPr id="22532" name="Picture 4" descr="mage result for spanish treasure gal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2" y="1931464"/>
            <a:ext cx="60388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6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2479" y="495704"/>
            <a:ext cx="100912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The Spanish conquest of the Aztec empire in Mexico</a:t>
            </a:r>
          </a:p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and the Incan empire in Peru yielded vast amounts of</a:t>
            </a:r>
          </a:p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Gold, previous metals, and jewels.</a:t>
            </a:r>
          </a:p>
        </p:txBody>
      </p:sp>
      <p:pic>
        <p:nvPicPr>
          <p:cNvPr id="23556" name="Picture 4" descr="mage result for aztec trea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2423160"/>
            <a:ext cx="3446682" cy="39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4" y="2423159"/>
            <a:ext cx="3945095" cy="39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87" y="2423159"/>
            <a:ext cx="3613835" cy="27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ge result for explorer map"/>
          <p:cNvPicPr>
            <a:picLocks noChangeAspect="1" noChangeArrowheads="1"/>
          </p:cNvPicPr>
          <p:nvPr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7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0303" y="457200"/>
            <a:ext cx="11133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Eyes were watching however, as the massive amounts</a:t>
            </a:r>
          </a:p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of treasure was transported from the New World to Spain. 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mage result for jolly ro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11" y="2014610"/>
            <a:ext cx="5365317" cy="42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7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537" y="304800"/>
            <a:ext cx="107741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The Golden Age of Piracy was born as British privateers,</a:t>
            </a:r>
          </a:p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sanctioned by the Queen plundered Spanish treasure </a:t>
            </a:r>
          </a:p>
          <a:p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galleons and ports. 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0338"/>
            <a:ext cx="5454039" cy="3454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33" y="2390338"/>
            <a:ext cx="5647997" cy="3388798"/>
          </a:xfrm>
          <a:prstGeom prst="rect">
            <a:avLst/>
          </a:prstGeom>
        </p:spPr>
      </p:pic>
      <p:pic>
        <p:nvPicPr>
          <p:cNvPr id="17" name="Picture 2" descr="mage result for explorer map"/>
          <p:cNvPicPr>
            <a:picLocks noChangeAspect="1" noChangeArrowheads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401" y="304800"/>
            <a:ext cx="1068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Meanwhile, other nations were busy exploring and </a:t>
            </a:r>
          </a:p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Colonizing the New World!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age result for france flag 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9" y="2069124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dutch flag 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58" y="2069124"/>
            <a:ext cx="255856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english flag 1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57" y="2069124"/>
            <a:ext cx="2428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2419" y="397828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French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7064" y="397828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Dutch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45485" y="393177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English</a:t>
            </a:r>
          </a:p>
        </p:txBody>
      </p:sp>
      <p:pic>
        <p:nvPicPr>
          <p:cNvPr id="19" name="Picture 2" descr="mage result for explorer map"/>
          <p:cNvPicPr>
            <a:picLocks noChangeAspect="1" noChangeArrowheads="1"/>
          </p:cNvPicPr>
          <p:nvPr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91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401" y="304800"/>
            <a:ext cx="1068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Some explorers searched for mythical places 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mage result for seven cities of cib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8012"/>
            <a:ext cx="5076497" cy="28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age result for seven cities of cib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3780"/>
            <a:ext cx="5076497" cy="28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ge result for kingdom of sague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34" y="1113615"/>
            <a:ext cx="5691352" cy="42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3611" y="4298230"/>
            <a:ext cx="384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Spanish explorer Francisco Coronado</a:t>
            </a:r>
          </a:p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Searched for the Seven Cities of Cibola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5104" y="5519800"/>
            <a:ext cx="403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French explorer Jacques </a:t>
            </a:r>
            <a:r>
              <a:rPr lang="en-US">
                <a:latin typeface="Adobe Caslon Pro" charset="0"/>
                <a:ea typeface="Adobe Caslon Pro" charset="0"/>
                <a:cs typeface="Adobe Caslon Pro" charset="0"/>
              </a:rPr>
              <a:t>Cartier searched</a:t>
            </a:r>
            <a:endParaRPr lang="en-US" dirty="0">
              <a:latin typeface="Adobe Caslon Pro" charset="0"/>
              <a:ea typeface="Adobe Caslon Pro" charset="0"/>
              <a:cs typeface="Adobe Caslon Pro" charset="0"/>
            </a:endParaRPr>
          </a:p>
          <a:p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for the mythical Kingdom of Saguenay</a:t>
            </a:r>
          </a:p>
        </p:txBody>
      </p:sp>
      <p:pic>
        <p:nvPicPr>
          <p:cNvPr id="21" name="Picture 2" descr="mage result for explorer map"/>
          <p:cNvPicPr>
            <a:picLocks noChangeAspect="1" noChangeArrowheads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80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"/>
            <a:ext cx="1068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Still others hoped to find the elusive northwest passage – a mythical shortcut from the Atlantic to Pacific Oceans.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mage result for search for northwest passage explor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51" y="1408930"/>
            <a:ext cx="5549462" cy="51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8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04800"/>
            <a:ext cx="1068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Jamestown, the first ENGLISH settlement in the NEW WORLD was founded in 1607.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78" y="1654274"/>
            <a:ext cx="6420515" cy="4356778"/>
          </a:xfrm>
          <a:prstGeom prst="rect">
            <a:avLst/>
          </a:prstGeom>
        </p:spPr>
      </p:pic>
      <p:pic>
        <p:nvPicPr>
          <p:cNvPr id="18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71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04800"/>
            <a:ext cx="10970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Quebec, the first FRENCH settlement in the NEW WORLD was founded by Samuel de Champlain in 1608 as a fur-trading center.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mage result for original quebec sett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65" y="2206596"/>
            <a:ext cx="4614203" cy="3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0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401" y="304800"/>
            <a:ext cx="1097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Fort Nassau, the first DUTCH settlement in the NEW WORLD was founded near Albany, New York in 1615.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mage result for fort nassau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48" y="1762485"/>
            <a:ext cx="5957030" cy="39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" y="252248"/>
            <a:ext cx="11430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dobe Caslon Pro" charset="0"/>
                <a:ea typeface="Adobe Caslon Pro" charset="0"/>
                <a:cs typeface="Adobe Caslon Pro" charset="0"/>
              </a:rPr>
              <a:t>What was the Age of Exploration?</a:t>
            </a: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The Age of Exploration was the period of time in history when “The New World,” or the western hemisphere was explored and claimed by European nations.</a:t>
            </a: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8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401" y="304800"/>
            <a:ext cx="1097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Within 100 years, all of South America and virtually all of North America was claimed by European powers. 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23" y="1349422"/>
            <a:ext cx="5842084" cy="4954017"/>
          </a:xfrm>
          <a:prstGeom prst="rect">
            <a:avLst/>
          </a:prstGeom>
        </p:spPr>
      </p:pic>
      <p:pic>
        <p:nvPicPr>
          <p:cNvPr id="10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179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94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1951" y="40087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84" y="60110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401" y="304800"/>
            <a:ext cx="1097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Caslon Pro" charset="0"/>
                <a:ea typeface="Adobe Caslon Pro" charset="0"/>
                <a:cs typeface="Adobe Caslon Pro" charset="0"/>
              </a:rPr>
              <a:t>The Age of Exploration gave way to the Age of Colonization</a:t>
            </a:r>
          </a:p>
        </p:txBody>
      </p:sp>
      <p:sp>
        <p:nvSpPr>
          <p:cNvPr id="4" name="AutoShape 6" descr="mage result for incan treasur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23" y="1349422"/>
            <a:ext cx="5842084" cy="49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" y="252248"/>
            <a:ext cx="1143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dobe Caslon Pro" charset="0"/>
                <a:ea typeface="Adobe Caslon Pro" charset="0"/>
                <a:cs typeface="Adobe Caslon Pro" charset="0"/>
              </a:rPr>
              <a:t>Why did the Age of Exploration occur?</a:t>
            </a: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8" name="Picture 2" descr="mage result for spices and age of expl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266204"/>
            <a:ext cx="2806262" cy="20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5413" y="1266204"/>
            <a:ext cx="8047396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Spices - European rulers wanted</a:t>
            </a: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easy access to spices that were</a:t>
            </a: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grown in Asia.</a:t>
            </a:r>
          </a:p>
          <a:p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     The Silk Road, the land route used</a:t>
            </a: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to trade for Asian spices had grown</a:t>
            </a: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too dangerous and trading along it</a:t>
            </a:r>
          </a:p>
          <a:p>
            <a:r>
              <a:rPr lang="en-US" sz="4000" dirty="0">
                <a:latin typeface="Adobe Caslon Pro" charset="0"/>
                <a:ea typeface="Adobe Caslon Pro" charset="0"/>
                <a:cs typeface="Adobe Caslon Pro" charset="0"/>
              </a:rPr>
              <a:t>was too expensive.</a:t>
            </a:r>
          </a:p>
        </p:txBody>
      </p:sp>
      <p:pic>
        <p:nvPicPr>
          <p:cNvPr id="3076" name="Picture 4" descr="mage result for silk r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9" y="3625103"/>
            <a:ext cx="2833686" cy="17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6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age result for portugal fla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mage result for portugal fla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mage result for portugal fla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40" y="793970"/>
            <a:ext cx="86995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3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age result for portugal fla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mage result for portugal fla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mage result for portugal fla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61" y="152400"/>
            <a:ext cx="89027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age result for portugal fla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mage result for portugal fla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mage result for portugal fla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406400"/>
            <a:ext cx="88646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" y="252248"/>
            <a:ext cx="1143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dobe Caslon Pro" charset="0"/>
                <a:ea typeface="Adobe Caslon Pro" charset="0"/>
                <a:cs typeface="Adobe Caslon Pro" charset="0"/>
              </a:rPr>
              <a:t>Portugal would try first, but there would be many obstacles! </a:t>
            </a: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pic>
        <p:nvPicPr>
          <p:cNvPr id="8194" name="Picture 2" descr="mage result for explorer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414743"/>
            <a:ext cx="2806262" cy="20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0758" y="2159919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dobe Caslon Pro" charset="0"/>
                <a:ea typeface="Adobe Caslon Pro" charset="0"/>
                <a:cs typeface="Adobe Caslon Pro" charset="0"/>
              </a:rPr>
              <a:t>Inaccurate Maps</a:t>
            </a:r>
          </a:p>
        </p:txBody>
      </p:sp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mage result for Scurvy explor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742514"/>
            <a:ext cx="2753710" cy="194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61951" y="4008721"/>
            <a:ext cx="2850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dobe Caslon Pro" charset="0"/>
                <a:ea typeface="Adobe Caslon Pro" charset="0"/>
                <a:cs typeface="Adobe Caslon Pro" charset="0"/>
              </a:rPr>
              <a:t>Diseases on the </a:t>
            </a:r>
          </a:p>
          <a:p>
            <a:r>
              <a:rPr lang="en-US" sz="3200" dirty="0">
                <a:latin typeface="Adobe Caslon Pro" charset="0"/>
                <a:ea typeface="Adobe Caslon Pro" charset="0"/>
                <a:cs typeface="Adobe Caslon Pro" charset="0"/>
              </a:rPr>
              <a:t>ships</a:t>
            </a:r>
          </a:p>
        </p:txBody>
      </p:sp>
      <p:pic>
        <p:nvPicPr>
          <p:cNvPr id="8202" name="Picture 10" descr="mage result for kraken age of explo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69" y="1382822"/>
            <a:ext cx="3074276" cy="45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86784" y="6011052"/>
            <a:ext cx="369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dobe Caslon Pro" charset="0"/>
                <a:ea typeface="Adobe Caslon Pro" charset="0"/>
                <a:cs typeface="Adobe Caslon Pro" charset="0"/>
              </a:rPr>
              <a:t>Fear of </a:t>
            </a:r>
            <a:r>
              <a:rPr lang="en-US" sz="3200">
                <a:latin typeface="Adobe Caslon Pro" charset="0"/>
                <a:ea typeface="Adobe Caslon Pro" charset="0"/>
                <a:cs typeface="Adobe Caslon Pro" charset="0"/>
              </a:rPr>
              <a:t>Sea Monsters</a:t>
            </a:r>
            <a:endParaRPr lang="en-US" sz="32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rer map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8" y="-211016"/>
            <a:ext cx="12506179" cy="92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" y="252248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dobe Caslon Pro" charset="0"/>
                <a:ea typeface="Adobe Caslon Pro" charset="0"/>
                <a:cs typeface="Adobe Caslon Pro" charset="0"/>
              </a:rPr>
              <a:t>Portuguese explorers made steady progress until Vasco da Gama was successful!</a:t>
            </a: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  <a:p>
            <a:pPr algn="ctr"/>
            <a:endParaRPr lang="en-US" sz="4000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6" name="AutoShape 6" descr="mage result for Scurvy explore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4811"/>
            <a:ext cx="2853252" cy="202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21155"/>
            <a:ext cx="2945524" cy="2188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4316" y="2425858"/>
            <a:ext cx="1436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dobe Caslon Pro" charset="0"/>
                <a:ea typeface="Adobe Caslon Pro" charset="0"/>
                <a:cs typeface="Adobe Caslon Pro" charset="0"/>
              </a:rPr>
              <a:t>Prince Henry</a:t>
            </a:r>
            <a:endParaRPr lang="en-US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4316" y="4659821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dobe Caslon Pro" charset="0"/>
                <a:ea typeface="Adobe Caslon Pro" charset="0"/>
                <a:cs typeface="Adobe Caslon Pro" charset="0"/>
              </a:rPr>
              <a:t>Bartholomeu</a:t>
            </a:r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 Dias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87230"/>
            <a:ext cx="4191000" cy="3276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2029" y="5015467"/>
            <a:ext cx="2778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Adobe Caslon Pro" charset="0"/>
                <a:ea typeface="Adobe Caslon Pro" charset="0"/>
                <a:cs typeface="Adobe Caslon Pro" charset="0"/>
              </a:rPr>
              <a:t>Vasco da Gama</a:t>
            </a:r>
          </a:p>
        </p:txBody>
      </p:sp>
    </p:spTree>
    <p:extLst>
      <p:ext uri="{BB962C8B-B14F-4D97-AF65-F5344CB8AC3E}">
        <p14:creationId xmlns:p14="http://schemas.microsoft.com/office/powerpoint/2010/main" val="180709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17702</TotalTime>
  <Words>653</Words>
  <Application>Microsoft Macintosh PowerPoint</Application>
  <PresentationFormat>Widescreen</PresentationFormat>
  <Paragraphs>77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Adobe Caslon Pro</vt:lpstr>
      <vt:lpstr>Adobe Devanagari</vt:lpstr>
      <vt:lpstr>Aldhabi</vt:lpstr>
      <vt:lpstr>Arial</vt:lpstr>
      <vt:lpstr>Calibri</vt:lpstr>
      <vt:lpstr>Calibri Light</vt:lpstr>
      <vt:lpstr>Office Theme</vt:lpstr>
      <vt:lpstr>PowerPoint Presentation</vt:lpstr>
      <vt:lpstr>LearnAboutAmerica.com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 Nussbaum</cp:lastModifiedBy>
  <cp:revision>29</cp:revision>
  <dcterms:created xsi:type="dcterms:W3CDTF">2018-10-11T13:45:51Z</dcterms:created>
  <dcterms:modified xsi:type="dcterms:W3CDTF">2025-12-31T15:18:31Z</dcterms:modified>
</cp:coreProperties>
</file>