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80" r:id="rId5"/>
    <p:sldId id="277" r:id="rId6"/>
    <p:sldId id="281" r:id="rId7"/>
    <p:sldId id="278" r:id="rId8"/>
    <p:sldId id="282" r:id="rId9"/>
    <p:sldId id="283"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8"/>
    <p:restoredTop sz="94643"/>
  </p:normalViewPr>
  <p:slideViewPr>
    <p:cSldViewPr snapToGrid="0" snapToObjects="1">
      <p:cViewPr varScale="1">
        <p:scale>
          <a:sx n="90" d="100"/>
          <a:sy n="90" d="100"/>
        </p:scale>
        <p:origin x="896" y="200"/>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E5F312C-C926-F842-9F0D-12BF6BEA5483}" type="datetimeFigureOut">
              <a:rPr lang="en-US" smtClean="0"/>
              <a:t>5/26/20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95B13A-D32A-A042-BCD2-B859373EDE45}" type="slidenum">
              <a:rPr lang="en-US" smtClean="0"/>
              <a:t>‹#›</a:t>
            </a:fld>
            <a:endParaRPr lang="en-US"/>
          </a:p>
        </p:txBody>
      </p:sp>
    </p:spTree>
    <p:extLst>
      <p:ext uri="{BB962C8B-B14F-4D97-AF65-F5344CB8AC3E}">
        <p14:creationId xmlns:p14="http://schemas.microsoft.com/office/powerpoint/2010/main" val="14402669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E5F312C-C926-F842-9F0D-12BF6BEA5483}" type="datetimeFigureOut">
              <a:rPr lang="en-US" smtClean="0"/>
              <a:t>5/26/20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95B13A-D32A-A042-BCD2-B859373EDE45}" type="slidenum">
              <a:rPr lang="en-US" smtClean="0"/>
              <a:t>‹#›</a:t>
            </a:fld>
            <a:endParaRPr lang="en-US"/>
          </a:p>
        </p:txBody>
      </p:sp>
    </p:spTree>
    <p:extLst>
      <p:ext uri="{BB962C8B-B14F-4D97-AF65-F5344CB8AC3E}">
        <p14:creationId xmlns:p14="http://schemas.microsoft.com/office/powerpoint/2010/main" val="9715932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E5F312C-C926-F842-9F0D-12BF6BEA5483}" type="datetimeFigureOut">
              <a:rPr lang="en-US" smtClean="0"/>
              <a:t>5/26/20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95B13A-D32A-A042-BCD2-B859373EDE45}" type="slidenum">
              <a:rPr lang="en-US" smtClean="0"/>
              <a:t>‹#›</a:t>
            </a:fld>
            <a:endParaRPr lang="en-US"/>
          </a:p>
        </p:txBody>
      </p:sp>
    </p:spTree>
    <p:extLst>
      <p:ext uri="{BB962C8B-B14F-4D97-AF65-F5344CB8AC3E}">
        <p14:creationId xmlns:p14="http://schemas.microsoft.com/office/powerpoint/2010/main" val="1016639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E5F312C-C926-F842-9F0D-12BF6BEA5483}" type="datetimeFigureOut">
              <a:rPr lang="en-US" smtClean="0"/>
              <a:t>5/26/20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95B13A-D32A-A042-BCD2-B859373EDE45}" type="slidenum">
              <a:rPr lang="en-US" smtClean="0"/>
              <a:t>‹#›</a:t>
            </a:fld>
            <a:endParaRPr lang="en-US"/>
          </a:p>
        </p:txBody>
      </p:sp>
    </p:spTree>
    <p:extLst>
      <p:ext uri="{BB962C8B-B14F-4D97-AF65-F5344CB8AC3E}">
        <p14:creationId xmlns:p14="http://schemas.microsoft.com/office/powerpoint/2010/main" val="21356736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E5F312C-C926-F842-9F0D-12BF6BEA5483}" type="datetimeFigureOut">
              <a:rPr lang="en-US" smtClean="0"/>
              <a:t>5/26/20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95B13A-D32A-A042-BCD2-B859373EDE45}" type="slidenum">
              <a:rPr lang="en-US" smtClean="0"/>
              <a:t>‹#›</a:t>
            </a:fld>
            <a:endParaRPr lang="en-US"/>
          </a:p>
        </p:txBody>
      </p:sp>
    </p:spTree>
    <p:extLst>
      <p:ext uri="{BB962C8B-B14F-4D97-AF65-F5344CB8AC3E}">
        <p14:creationId xmlns:p14="http://schemas.microsoft.com/office/powerpoint/2010/main" val="18405974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E5F312C-C926-F842-9F0D-12BF6BEA5483}" type="datetimeFigureOut">
              <a:rPr lang="en-US" smtClean="0"/>
              <a:t>5/26/20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95B13A-D32A-A042-BCD2-B859373EDE45}" type="slidenum">
              <a:rPr lang="en-US" smtClean="0"/>
              <a:t>‹#›</a:t>
            </a:fld>
            <a:endParaRPr lang="en-US"/>
          </a:p>
        </p:txBody>
      </p:sp>
    </p:spTree>
    <p:extLst>
      <p:ext uri="{BB962C8B-B14F-4D97-AF65-F5344CB8AC3E}">
        <p14:creationId xmlns:p14="http://schemas.microsoft.com/office/powerpoint/2010/main" val="419339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E5F312C-C926-F842-9F0D-12BF6BEA5483}" type="datetimeFigureOut">
              <a:rPr lang="en-US" smtClean="0"/>
              <a:t>5/26/20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695B13A-D32A-A042-BCD2-B859373EDE45}" type="slidenum">
              <a:rPr lang="en-US" smtClean="0"/>
              <a:t>‹#›</a:t>
            </a:fld>
            <a:endParaRPr lang="en-US"/>
          </a:p>
        </p:txBody>
      </p:sp>
    </p:spTree>
    <p:extLst>
      <p:ext uri="{BB962C8B-B14F-4D97-AF65-F5344CB8AC3E}">
        <p14:creationId xmlns:p14="http://schemas.microsoft.com/office/powerpoint/2010/main" val="19516350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E5F312C-C926-F842-9F0D-12BF6BEA5483}" type="datetimeFigureOut">
              <a:rPr lang="en-US" smtClean="0"/>
              <a:t>5/26/20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695B13A-D32A-A042-BCD2-B859373EDE45}" type="slidenum">
              <a:rPr lang="en-US" smtClean="0"/>
              <a:t>‹#›</a:t>
            </a:fld>
            <a:endParaRPr lang="en-US"/>
          </a:p>
        </p:txBody>
      </p:sp>
    </p:spTree>
    <p:extLst>
      <p:ext uri="{BB962C8B-B14F-4D97-AF65-F5344CB8AC3E}">
        <p14:creationId xmlns:p14="http://schemas.microsoft.com/office/powerpoint/2010/main" val="4642543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E5F312C-C926-F842-9F0D-12BF6BEA5483}" type="datetimeFigureOut">
              <a:rPr lang="en-US" smtClean="0"/>
              <a:t>5/26/20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695B13A-D32A-A042-BCD2-B859373EDE45}" type="slidenum">
              <a:rPr lang="en-US" smtClean="0"/>
              <a:t>‹#›</a:t>
            </a:fld>
            <a:endParaRPr lang="en-US"/>
          </a:p>
        </p:txBody>
      </p:sp>
    </p:spTree>
    <p:extLst>
      <p:ext uri="{BB962C8B-B14F-4D97-AF65-F5344CB8AC3E}">
        <p14:creationId xmlns:p14="http://schemas.microsoft.com/office/powerpoint/2010/main" val="9145356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E5F312C-C926-F842-9F0D-12BF6BEA5483}" type="datetimeFigureOut">
              <a:rPr lang="en-US" smtClean="0"/>
              <a:t>5/26/20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95B13A-D32A-A042-BCD2-B859373EDE45}" type="slidenum">
              <a:rPr lang="en-US" smtClean="0"/>
              <a:t>‹#›</a:t>
            </a:fld>
            <a:endParaRPr lang="en-US"/>
          </a:p>
        </p:txBody>
      </p:sp>
    </p:spTree>
    <p:extLst>
      <p:ext uri="{BB962C8B-B14F-4D97-AF65-F5344CB8AC3E}">
        <p14:creationId xmlns:p14="http://schemas.microsoft.com/office/powerpoint/2010/main" val="10593844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E5F312C-C926-F842-9F0D-12BF6BEA5483}" type="datetimeFigureOut">
              <a:rPr lang="en-US" smtClean="0"/>
              <a:t>5/26/20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95B13A-D32A-A042-BCD2-B859373EDE45}" type="slidenum">
              <a:rPr lang="en-US" smtClean="0"/>
              <a:t>‹#›</a:t>
            </a:fld>
            <a:endParaRPr lang="en-US"/>
          </a:p>
        </p:txBody>
      </p:sp>
    </p:spTree>
    <p:extLst>
      <p:ext uri="{BB962C8B-B14F-4D97-AF65-F5344CB8AC3E}">
        <p14:creationId xmlns:p14="http://schemas.microsoft.com/office/powerpoint/2010/main" val="28716411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E5F312C-C926-F842-9F0D-12BF6BEA5483}" type="datetimeFigureOut">
              <a:rPr lang="en-US" smtClean="0"/>
              <a:t>5/26/20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95B13A-D32A-A042-BCD2-B859373EDE45}" type="slidenum">
              <a:rPr lang="en-US" smtClean="0"/>
              <a:t>‹#›</a:t>
            </a:fld>
            <a:endParaRPr lang="en-US"/>
          </a:p>
        </p:txBody>
      </p:sp>
    </p:spTree>
    <p:extLst>
      <p:ext uri="{BB962C8B-B14F-4D97-AF65-F5344CB8AC3E}">
        <p14:creationId xmlns:p14="http://schemas.microsoft.com/office/powerpoint/2010/main" val="5260000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 Id="rId3" Type="http://schemas.openxmlformats.org/officeDocument/2006/relationships/image" Target="../media/image2.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22280" y="2843212"/>
            <a:ext cx="5095880" cy="1985963"/>
          </a:xfrm>
        </p:spPr>
        <p:txBody>
          <a:bodyPr>
            <a:normAutofit fontScale="90000"/>
          </a:bodyPr>
          <a:lstStyle/>
          <a:p>
            <a:r>
              <a:rPr lang="en-US" sz="5400" dirty="0" smtClean="0">
                <a:latin typeface="Mongolian Baiti" charset="0"/>
                <a:ea typeface="Mongolian Baiti" charset="0"/>
                <a:cs typeface="Mongolian Baiti" charset="0"/>
              </a:rPr>
              <a:t>Petersburg</a:t>
            </a:r>
            <a:br>
              <a:rPr lang="en-US" sz="5400" dirty="0" smtClean="0">
                <a:latin typeface="Mongolian Baiti" charset="0"/>
                <a:ea typeface="Mongolian Baiti" charset="0"/>
                <a:cs typeface="Mongolian Baiti" charset="0"/>
              </a:rPr>
            </a:br>
            <a:r>
              <a:rPr lang="en-US" sz="5400" dirty="0" smtClean="0">
                <a:latin typeface="Mongolian Baiti" charset="0"/>
                <a:ea typeface="Mongolian Baiti" charset="0"/>
                <a:cs typeface="Mongolian Baiti" charset="0"/>
              </a:rPr>
              <a:t>and</a:t>
            </a:r>
            <a:br>
              <a:rPr lang="en-US" sz="5400" dirty="0" smtClean="0">
                <a:latin typeface="Mongolian Baiti" charset="0"/>
                <a:ea typeface="Mongolian Baiti" charset="0"/>
                <a:cs typeface="Mongolian Baiti" charset="0"/>
              </a:rPr>
            </a:br>
            <a:r>
              <a:rPr lang="en-US" sz="5400" dirty="0" smtClean="0">
                <a:latin typeface="Mongolian Baiti" charset="0"/>
                <a:ea typeface="Mongolian Baiti" charset="0"/>
                <a:cs typeface="Mongolian Baiti" charset="0"/>
              </a:rPr>
              <a:t>Richmond</a:t>
            </a:r>
            <a:r>
              <a:rPr lang="en-US" sz="5400" dirty="0">
                <a:latin typeface="Mongolian Baiti" charset="0"/>
                <a:ea typeface="Mongolian Baiti" charset="0"/>
                <a:cs typeface="Mongolian Baiti" charset="0"/>
              </a:rPr>
              <a:t/>
            </a:r>
            <a:br>
              <a:rPr lang="en-US" sz="5400" dirty="0">
                <a:latin typeface="Mongolian Baiti" charset="0"/>
                <a:ea typeface="Mongolian Baiti" charset="0"/>
                <a:cs typeface="Mongolian Baiti" charset="0"/>
              </a:rPr>
            </a:br>
            <a:endParaRPr lang="en-US" sz="5400" dirty="0">
              <a:latin typeface="Mongolian Baiti" charset="0"/>
              <a:ea typeface="Mongolian Baiti" charset="0"/>
              <a:cs typeface="Mongolian Baiti" charset="0"/>
            </a:endParaRP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00519" y="5116511"/>
            <a:ext cx="4500563" cy="1178719"/>
          </a:xfrm>
          <a:prstGeom prst="rect">
            <a:avLst/>
          </a:prstGeom>
        </p:spPr>
      </p:pic>
      <p:pic>
        <p:nvPicPr>
          <p:cNvPr id="1028" name="Picture 4" descr="riting His Mind: Passages from Ulysses S. Grant's memoirs reveal ..."/>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2937" y="996949"/>
            <a:ext cx="6179343" cy="41195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9092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Mongolian Baiti" charset="0"/>
                <a:ea typeface="Mongolian Baiti" charset="0"/>
                <a:cs typeface="Mongolian Baiti" charset="0"/>
              </a:rPr>
              <a:t>Where are we in the Civil War? </a:t>
            </a:r>
            <a:endParaRPr lang="en-US" dirty="0">
              <a:latin typeface="Mongolian Baiti" charset="0"/>
              <a:ea typeface="Mongolian Baiti" charset="0"/>
              <a:cs typeface="Mongolian Baiti" charset="0"/>
            </a:endParaRPr>
          </a:p>
        </p:txBody>
      </p:sp>
      <p:sp>
        <p:nvSpPr>
          <p:cNvPr id="3" name="Content Placeholder 2"/>
          <p:cNvSpPr>
            <a:spLocks noGrp="1"/>
          </p:cNvSpPr>
          <p:nvPr>
            <p:ph idx="1"/>
          </p:nvPr>
        </p:nvSpPr>
        <p:spPr/>
        <p:txBody>
          <a:bodyPr>
            <a:normAutofit lnSpcReduction="10000"/>
          </a:bodyPr>
          <a:lstStyle/>
          <a:p>
            <a:r>
              <a:rPr lang="en-US" dirty="0" smtClean="0">
                <a:latin typeface="Mongolian Baiti" charset="0"/>
                <a:ea typeface="Mongolian Baiti" charset="0"/>
                <a:cs typeface="Mongolian Baiti" charset="0"/>
              </a:rPr>
              <a:t>Confederate forces had suffered major defeats at Gettysburg and Vicksburg. The tide of the war had turned toward the Union. </a:t>
            </a:r>
            <a:endParaRPr lang="en-US" dirty="0" smtClean="0">
              <a:latin typeface="Mongolian Baiti" charset="0"/>
              <a:ea typeface="Mongolian Baiti" charset="0"/>
              <a:cs typeface="Mongolian Baiti" charset="0"/>
            </a:endParaRPr>
          </a:p>
          <a:p>
            <a:r>
              <a:rPr lang="en-US" dirty="0" smtClean="0">
                <a:latin typeface="Mongolian Baiti" charset="0"/>
                <a:ea typeface="Mongolian Baiti" charset="0"/>
                <a:cs typeface="Mongolian Baiti" charset="0"/>
              </a:rPr>
              <a:t>Ulysses S. Grant’s Overland Campaign had weakened Confederate forces in 1864 in a series of devastating battles outside of Fredericksburg and Richmond. </a:t>
            </a:r>
          </a:p>
          <a:p>
            <a:r>
              <a:rPr lang="en-US" dirty="0" smtClean="0">
                <a:latin typeface="Mongolian Baiti" charset="0"/>
                <a:ea typeface="Mongolian Baiti" charset="0"/>
                <a:cs typeface="Mongolian Baiti" charset="0"/>
              </a:rPr>
              <a:t>Still, the Confederate capital of Richmond remained elusive for Union forces. Grant would turn his attention to its supply lines from the south, namely Petersburg. </a:t>
            </a:r>
            <a:endParaRPr lang="en-US" dirty="0" smtClean="0">
              <a:latin typeface="Mongolian Baiti" charset="0"/>
              <a:ea typeface="Mongolian Baiti" charset="0"/>
              <a:cs typeface="Mongolian Baiti" charset="0"/>
            </a:endParaRPr>
          </a:p>
          <a:p>
            <a:pPr marL="0" indent="0">
              <a:buNone/>
            </a:pPr>
            <a:endParaRPr lang="en-US" dirty="0" smtClean="0">
              <a:latin typeface="Mongolian Baiti" charset="0"/>
              <a:ea typeface="Mongolian Baiti" charset="0"/>
              <a:cs typeface="Mongolian Baiti" charset="0"/>
            </a:endParaRPr>
          </a:p>
          <a:p>
            <a:pPr marL="0" indent="0" algn="ctr">
              <a:buNone/>
            </a:pPr>
            <a:r>
              <a:rPr lang="en-US" b="1" u="sng" dirty="0" smtClean="0">
                <a:latin typeface="Mongolian Baiti" charset="0"/>
                <a:ea typeface="Mongolian Baiti" charset="0"/>
                <a:cs typeface="Mongolian Baiti" charset="0"/>
              </a:rPr>
              <a:t>We start in </a:t>
            </a:r>
            <a:r>
              <a:rPr lang="en-US" b="1" u="sng" dirty="0" smtClean="0">
                <a:latin typeface="Mongolian Baiti" charset="0"/>
                <a:ea typeface="Mongolian Baiti" charset="0"/>
                <a:cs typeface="Mongolian Baiti" charset="0"/>
              </a:rPr>
              <a:t>mid-1864</a:t>
            </a:r>
            <a:endParaRPr lang="en-US" b="1" u="sng" dirty="0" smtClean="0">
              <a:latin typeface="Mongolian Baiti" charset="0"/>
              <a:ea typeface="Mongolian Baiti" charset="0"/>
              <a:cs typeface="Mongolian Baiti" charset="0"/>
            </a:endParaRPr>
          </a:p>
        </p:txBody>
      </p:sp>
    </p:spTree>
    <p:extLst>
      <p:ext uri="{BB962C8B-B14F-4D97-AF65-F5344CB8AC3E}">
        <p14:creationId xmlns:p14="http://schemas.microsoft.com/office/powerpoint/2010/main" val="1225275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09650" y="182560"/>
            <a:ext cx="10515600" cy="1325563"/>
          </a:xfrm>
        </p:spPr>
        <p:txBody>
          <a:bodyPr/>
          <a:lstStyle/>
          <a:p>
            <a:pPr algn="ctr"/>
            <a:r>
              <a:rPr lang="en-US" dirty="0" smtClean="0">
                <a:latin typeface="Mongolian Baiti" charset="0"/>
                <a:ea typeface="Mongolian Baiti" charset="0"/>
                <a:cs typeface="Mongolian Baiti" charset="0"/>
              </a:rPr>
              <a:t>Petersburg</a:t>
            </a:r>
            <a:endParaRPr lang="en-US" dirty="0">
              <a:latin typeface="Mongolian Baiti" charset="0"/>
              <a:ea typeface="Mongolian Baiti" charset="0"/>
              <a:cs typeface="Mongolian Baiti" charset="0"/>
            </a:endParaRPr>
          </a:p>
        </p:txBody>
      </p:sp>
      <p:sp>
        <p:nvSpPr>
          <p:cNvPr id="3" name="Content Placeholder 2"/>
          <p:cNvSpPr>
            <a:spLocks noGrp="1"/>
          </p:cNvSpPr>
          <p:nvPr>
            <p:ph idx="1"/>
          </p:nvPr>
        </p:nvSpPr>
        <p:spPr>
          <a:xfrm>
            <a:off x="5143498" y="1508122"/>
            <a:ext cx="6700840" cy="4892677"/>
          </a:xfrm>
        </p:spPr>
        <p:txBody>
          <a:bodyPr>
            <a:normAutofit/>
          </a:bodyPr>
          <a:lstStyle/>
          <a:p>
            <a:r>
              <a:rPr lang="en-US" dirty="0" smtClean="0">
                <a:latin typeface="Mongolian Baiti" charset="0"/>
                <a:ea typeface="Mongolian Baiti" charset="0"/>
                <a:cs typeface="Mongolian Baiti" charset="0"/>
              </a:rPr>
              <a:t>Located about 40 miles south of Richmond.</a:t>
            </a:r>
            <a:endParaRPr lang="en-US" dirty="0" smtClean="0">
              <a:latin typeface="Mongolian Baiti" charset="0"/>
              <a:ea typeface="Mongolian Baiti" charset="0"/>
              <a:cs typeface="Mongolian Baiti" charset="0"/>
            </a:endParaRPr>
          </a:p>
          <a:p>
            <a:r>
              <a:rPr lang="en-US" dirty="0" smtClean="0">
                <a:latin typeface="Mongolian Baiti" charset="0"/>
                <a:ea typeface="Mongolian Baiti" charset="0"/>
                <a:cs typeface="Mongolian Baiti" charset="0"/>
              </a:rPr>
              <a:t>A Confederate railroad junction and critical supply line to Richmond. The city was supplied by three separate railroad lines.</a:t>
            </a:r>
          </a:p>
          <a:p>
            <a:r>
              <a:rPr lang="en-US" dirty="0" smtClean="0">
                <a:latin typeface="Mongolian Baiti" charset="0"/>
                <a:ea typeface="Mongolian Baiti" charset="0"/>
                <a:cs typeface="Mongolian Baiti" charset="0"/>
              </a:rPr>
              <a:t>Union forces under Grant would first try to assault the city, but all assaults were unsuccessful and a new strategy would slowly take hold. </a:t>
            </a:r>
            <a:endParaRPr lang="en-US" dirty="0" smtClean="0">
              <a:latin typeface="Mongolian Baiti" charset="0"/>
              <a:ea typeface="Mongolian Baiti" charset="0"/>
              <a:cs typeface="Mongolian Baiti" charset="0"/>
            </a:endParaRPr>
          </a:p>
          <a:p>
            <a:pPr marL="0" indent="0">
              <a:buNone/>
            </a:pPr>
            <a:endParaRPr lang="en-US" dirty="0" smtClean="0">
              <a:latin typeface="Mongolian Baiti" charset="0"/>
              <a:ea typeface="Mongolian Baiti" charset="0"/>
              <a:cs typeface="Mongolian Baiti" charset="0"/>
            </a:endParaRPr>
          </a:p>
          <a:p>
            <a:pPr marL="0" indent="0">
              <a:buNone/>
            </a:pPr>
            <a:endParaRPr lang="en-US" dirty="0" smtClean="0">
              <a:latin typeface="Mongolian Baiti" charset="0"/>
              <a:ea typeface="Mongolian Baiti" charset="0"/>
              <a:cs typeface="Mongolian Baiti" charset="0"/>
            </a:endParaRPr>
          </a:p>
        </p:txBody>
      </p:sp>
      <p:sp>
        <p:nvSpPr>
          <p:cNvPr id="6" name="TextBox 5"/>
          <p:cNvSpPr txBox="1"/>
          <p:nvPr/>
        </p:nvSpPr>
        <p:spPr>
          <a:xfrm>
            <a:off x="2077811" y="4573071"/>
            <a:ext cx="1198790" cy="369332"/>
          </a:xfrm>
          <a:prstGeom prst="rect">
            <a:avLst/>
          </a:prstGeom>
          <a:noFill/>
        </p:spPr>
        <p:txBody>
          <a:bodyPr wrap="none" rtlCol="0">
            <a:spAutoFit/>
          </a:bodyPr>
          <a:lstStyle/>
          <a:p>
            <a:r>
              <a:rPr lang="en-US" smtClean="0"/>
              <a:t>Petersburg</a:t>
            </a:r>
            <a:endParaRPr lang="en-US" dirty="0"/>
          </a:p>
        </p:txBody>
      </p:sp>
      <p:pic>
        <p:nvPicPr>
          <p:cNvPr id="1028" name="Picture 4" descr="he 36th Wisconsin at the Second Battle of Petersburg: Major H.M.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0002" y="1400176"/>
            <a:ext cx="4294408" cy="30432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479687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09650" y="182560"/>
            <a:ext cx="10515600" cy="1325563"/>
          </a:xfrm>
        </p:spPr>
        <p:txBody>
          <a:bodyPr/>
          <a:lstStyle/>
          <a:p>
            <a:pPr algn="ctr"/>
            <a:r>
              <a:rPr lang="en-US" dirty="0" smtClean="0">
                <a:latin typeface="Mongolian Baiti" charset="0"/>
                <a:ea typeface="Mongolian Baiti" charset="0"/>
                <a:cs typeface="Mongolian Baiti" charset="0"/>
              </a:rPr>
              <a:t>The </a:t>
            </a:r>
            <a:r>
              <a:rPr lang="en-US" dirty="0" smtClean="0">
                <a:latin typeface="Mongolian Baiti" charset="0"/>
                <a:ea typeface="Mongolian Baiti" charset="0"/>
                <a:cs typeface="Mongolian Baiti" charset="0"/>
              </a:rPr>
              <a:t>Crater</a:t>
            </a:r>
            <a:endParaRPr lang="en-US" dirty="0">
              <a:latin typeface="Mongolian Baiti" charset="0"/>
              <a:ea typeface="Mongolian Baiti" charset="0"/>
              <a:cs typeface="Mongolian Baiti" charset="0"/>
            </a:endParaRPr>
          </a:p>
        </p:txBody>
      </p:sp>
      <p:sp>
        <p:nvSpPr>
          <p:cNvPr id="3" name="Content Placeholder 2"/>
          <p:cNvSpPr>
            <a:spLocks noGrp="1"/>
          </p:cNvSpPr>
          <p:nvPr>
            <p:ph idx="1"/>
          </p:nvPr>
        </p:nvSpPr>
        <p:spPr>
          <a:xfrm>
            <a:off x="5143498" y="1508122"/>
            <a:ext cx="6700840" cy="4892677"/>
          </a:xfrm>
        </p:spPr>
        <p:txBody>
          <a:bodyPr>
            <a:normAutofit/>
          </a:bodyPr>
          <a:lstStyle/>
          <a:p>
            <a:r>
              <a:rPr lang="en-US" dirty="0" smtClean="0">
                <a:latin typeface="Mongolian Baiti" charset="0"/>
                <a:ea typeface="Mongolian Baiti" charset="0"/>
                <a:cs typeface="Mongolian Baiti" charset="0"/>
              </a:rPr>
              <a:t>Union forces endeavored to try a brand new strategy that took weeks of preparation. </a:t>
            </a:r>
          </a:p>
          <a:p>
            <a:r>
              <a:rPr lang="en-US" dirty="0" smtClean="0">
                <a:latin typeface="Mongolian Baiti" charset="0"/>
                <a:ea typeface="Mongolian Baiti" charset="0"/>
                <a:cs typeface="Mongolian Baiti" charset="0"/>
              </a:rPr>
              <a:t>Soldiers built a mine shaft under Confederate defenses that was 50 feet deep and 500 feet long. </a:t>
            </a:r>
          </a:p>
          <a:p>
            <a:r>
              <a:rPr lang="en-US" dirty="0" smtClean="0">
                <a:latin typeface="Mongolian Baiti" charset="0"/>
                <a:ea typeface="Mongolian Baiti" charset="0"/>
                <a:cs typeface="Mongolian Baiti" charset="0"/>
              </a:rPr>
              <a:t>It was equipped with a state-of-the-art air exchange system to allow soldiers to breathe fresh air deep underground. </a:t>
            </a:r>
          </a:p>
          <a:p>
            <a:r>
              <a:rPr lang="en-US" dirty="0" smtClean="0">
                <a:latin typeface="Mongolian Baiti" charset="0"/>
                <a:ea typeface="Mongolian Baiti" charset="0"/>
                <a:cs typeface="Mongolian Baiti" charset="0"/>
              </a:rPr>
              <a:t>The plan was to fill the mine with over 8,000 pounds of explosives to blow a Confederate fort apart from underground. </a:t>
            </a:r>
            <a:endParaRPr lang="en-US" dirty="0" smtClean="0">
              <a:latin typeface="Mongolian Baiti" charset="0"/>
              <a:ea typeface="Mongolian Baiti" charset="0"/>
              <a:cs typeface="Mongolian Baiti" charset="0"/>
            </a:endParaRPr>
          </a:p>
          <a:p>
            <a:pPr marL="0" indent="0">
              <a:buNone/>
            </a:pPr>
            <a:endParaRPr lang="en-US" dirty="0" smtClean="0">
              <a:latin typeface="Mongolian Baiti" charset="0"/>
              <a:ea typeface="Mongolian Baiti" charset="0"/>
              <a:cs typeface="Mongolian Baiti" charset="0"/>
            </a:endParaRPr>
          </a:p>
          <a:p>
            <a:pPr marL="0" indent="0">
              <a:buNone/>
            </a:pPr>
            <a:endParaRPr lang="en-US" dirty="0" smtClean="0">
              <a:latin typeface="Mongolian Baiti" charset="0"/>
              <a:ea typeface="Mongolian Baiti" charset="0"/>
              <a:cs typeface="Mongolian Baiti" charset="0"/>
            </a:endParaRPr>
          </a:p>
        </p:txBody>
      </p:sp>
      <p:pic>
        <p:nvPicPr>
          <p:cNvPr id="2052" name="Picture 4" descr=" Volcano in Virginia: The Battle of The Crater - Long Island Win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4310" y="1508122"/>
            <a:ext cx="4610100" cy="24288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032949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09650" y="182560"/>
            <a:ext cx="10515600" cy="1325563"/>
          </a:xfrm>
        </p:spPr>
        <p:txBody>
          <a:bodyPr/>
          <a:lstStyle/>
          <a:p>
            <a:pPr algn="ctr"/>
            <a:r>
              <a:rPr lang="en-US" dirty="0" smtClean="0">
                <a:latin typeface="Mongolian Baiti" charset="0"/>
                <a:ea typeface="Mongolian Baiti" charset="0"/>
                <a:cs typeface="Mongolian Baiti" charset="0"/>
              </a:rPr>
              <a:t>The </a:t>
            </a:r>
            <a:r>
              <a:rPr lang="en-US" dirty="0" smtClean="0">
                <a:latin typeface="Mongolian Baiti" charset="0"/>
                <a:ea typeface="Mongolian Baiti" charset="0"/>
                <a:cs typeface="Mongolian Baiti" charset="0"/>
              </a:rPr>
              <a:t>Crater</a:t>
            </a:r>
            <a:endParaRPr lang="en-US" dirty="0">
              <a:latin typeface="Mongolian Baiti" charset="0"/>
              <a:ea typeface="Mongolian Baiti" charset="0"/>
              <a:cs typeface="Mongolian Baiti" charset="0"/>
            </a:endParaRPr>
          </a:p>
        </p:txBody>
      </p:sp>
      <p:sp>
        <p:nvSpPr>
          <p:cNvPr id="3" name="Content Placeholder 2"/>
          <p:cNvSpPr>
            <a:spLocks noGrp="1"/>
          </p:cNvSpPr>
          <p:nvPr>
            <p:ph idx="1"/>
          </p:nvPr>
        </p:nvSpPr>
        <p:spPr>
          <a:xfrm>
            <a:off x="5143498" y="1508122"/>
            <a:ext cx="6729415" cy="4664077"/>
          </a:xfrm>
        </p:spPr>
        <p:txBody>
          <a:bodyPr>
            <a:normAutofit fontScale="92500" lnSpcReduction="10000"/>
          </a:bodyPr>
          <a:lstStyle/>
          <a:p>
            <a:r>
              <a:rPr lang="en-US" dirty="0" smtClean="0">
                <a:latin typeface="Mongolian Baiti" charset="0"/>
                <a:ea typeface="Mongolian Baiti" charset="0"/>
                <a:cs typeface="Mongolian Baiti" charset="0"/>
              </a:rPr>
              <a:t>On </a:t>
            </a:r>
            <a:r>
              <a:rPr lang="en-US" dirty="0" smtClean="0">
                <a:latin typeface="Mongolian Baiti" charset="0"/>
                <a:ea typeface="Mongolian Baiti" charset="0"/>
                <a:cs typeface="Mongolian Baiti" charset="0"/>
              </a:rPr>
              <a:t>July 30</a:t>
            </a:r>
            <a:r>
              <a:rPr lang="en-US" baseline="30000" dirty="0" smtClean="0">
                <a:latin typeface="Mongolian Baiti" charset="0"/>
                <a:ea typeface="Mongolian Baiti" charset="0"/>
                <a:cs typeface="Mongolian Baiti" charset="0"/>
              </a:rPr>
              <a:t>th</a:t>
            </a:r>
            <a:r>
              <a:rPr lang="en-US" dirty="0" smtClean="0">
                <a:latin typeface="Mongolian Baiti" charset="0"/>
                <a:ea typeface="Mongolian Baiti" charset="0"/>
                <a:cs typeface="Mongolian Baiti" charset="0"/>
              </a:rPr>
              <a:t>, at 4:44 A.M., the mine was detonated, immediately killing 278 Confederate soldiers. </a:t>
            </a:r>
            <a:endParaRPr lang="en-US" dirty="0" smtClean="0">
              <a:latin typeface="Mongolian Baiti" charset="0"/>
              <a:ea typeface="Mongolian Baiti" charset="0"/>
              <a:cs typeface="Mongolian Baiti" charset="0"/>
            </a:endParaRPr>
          </a:p>
          <a:p>
            <a:r>
              <a:rPr lang="en-US" dirty="0" smtClean="0">
                <a:latin typeface="Mongolian Baiti" charset="0"/>
                <a:ea typeface="Mongolian Baiti" charset="0"/>
                <a:cs typeface="Mongolian Baiti" charset="0"/>
              </a:rPr>
              <a:t>It left a permanent crater 170 feet wide and 30 feet deep. </a:t>
            </a:r>
            <a:endParaRPr lang="en-US" dirty="0" smtClean="0">
              <a:latin typeface="Mongolian Baiti" charset="0"/>
              <a:ea typeface="Mongolian Baiti" charset="0"/>
              <a:cs typeface="Mongolian Baiti" charset="0"/>
            </a:endParaRPr>
          </a:p>
          <a:p>
            <a:r>
              <a:rPr lang="en-US" dirty="0" smtClean="0">
                <a:latin typeface="Mongolian Baiti" charset="0"/>
                <a:ea typeface="Mongolian Baiti" charset="0"/>
                <a:cs typeface="Mongolian Baiti" charset="0"/>
              </a:rPr>
              <a:t>Union soldiers rushed through the mine in an attempt to take the fort. The bewildered Confederates, however, quickly regrouped.</a:t>
            </a:r>
            <a:endParaRPr lang="en-US" dirty="0" smtClean="0">
              <a:latin typeface="Mongolian Baiti" charset="0"/>
              <a:ea typeface="Mongolian Baiti" charset="0"/>
              <a:cs typeface="Mongolian Baiti" charset="0"/>
            </a:endParaRPr>
          </a:p>
          <a:p>
            <a:r>
              <a:rPr lang="en-US" dirty="0" smtClean="0">
                <a:latin typeface="Mongolian Baiti" charset="0"/>
                <a:ea typeface="Mongolian Baiti" charset="0"/>
                <a:cs typeface="Mongolian Baiti" charset="0"/>
              </a:rPr>
              <a:t>Union soldiers, trapped in a “fishbowl,” made easy targets for Confederate gunners. 500 were killed, wounded, or captured.</a:t>
            </a:r>
          </a:p>
          <a:p>
            <a:r>
              <a:rPr lang="en-US" dirty="0" smtClean="0">
                <a:latin typeface="Mongolian Baiti" charset="0"/>
                <a:ea typeface="Mongolian Baiti" charset="0"/>
                <a:cs typeface="Mongolian Baiti" charset="0"/>
              </a:rPr>
              <a:t>The plan was an abject failure.</a:t>
            </a:r>
            <a:endParaRPr lang="en-US" dirty="0" smtClean="0">
              <a:latin typeface="Mongolian Baiti" charset="0"/>
              <a:ea typeface="Mongolian Baiti" charset="0"/>
              <a:cs typeface="Mongolian Baiti" charset="0"/>
            </a:endParaRPr>
          </a:p>
          <a:p>
            <a:pPr marL="0" indent="0">
              <a:buNone/>
            </a:pPr>
            <a:endParaRPr lang="en-US" dirty="0" smtClean="0">
              <a:latin typeface="Mongolian Baiti" charset="0"/>
              <a:ea typeface="Mongolian Baiti" charset="0"/>
              <a:cs typeface="Mongolian Baiti" charset="0"/>
            </a:endParaRPr>
          </a:p>
          <a:p>
            <a:pPr marL="0" indent="0">
              <a:buNone/>
            </a:pPr>
            <a:endParaRPr lang="en-US" dirty="0" smtClean="0">
              <a:latin typeface="Mongolian Baiti" charset="0"/>
              <a:ea typeface="Mongolian Baiti" charset="0"/>
              <a:cs typeface="Mongolian Baiti" charset="0"/>
            </a:endParaRPr>
          </a:p>
        </p:txBody>
      </p:sp>
      <p:pic>
        <p:nvPicPr>
          <p:cNvPr id="3074" name="Picture 2" descr="attle of Petersburg Crater (With images) | American civil war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2875" y="1508122"/>
            <a:ext cx="4762500" cy="31337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311664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09650" y="182560"/>
            <a:ext cx="10515600" cy="1325563"/>
          </a:xfrm>
        </p:spPr>
        <p:txBody>
          <a:bodyPr/>
          <a:lstStyle/>
          <a:p>
            <a:pPr algn="ctr"/>
            <a:r>
              <a:rPr lang="en-US" dirty="0" smtClean="0">
                <a:latin typeface="Mongolian Baiti" charset="0"/>
                <a:ea typeface="Mongolian Baiti" charset="0"/>
                <a:cs typeface="Mongolian Baiti" charset="0"/>
              </a:rPr>
              <a:t>The Siege</a:t>
            </a:r>
            <a:endParaRPr lang="en-US" dirty="0">
              <a:latin typeface="Mongolian Baiti" charset="0"/>
              <a:ea typeface="Mongolian Baiti" charset="0"/>
              <a:cs typeface="Mongolian Baiti" charset="0"/>
            </a:endParaRPr>
          </a:p>
        </p:txBody>
      </p:sp>
      <p:sp>
        <p:nvSpPr>
          <p:cNvPr id="3" name="Content Placeholder 2"/>
          <p:cNvSpPr>
            <a:spLocks noGrp="1"/>
          </p:cNvSpPr>
          <p:nvPr>
            <p:ph idx="1"/>
          </p:nvPr>
        </p:nvSpPr>
        <p:spPr>
          <a:xfrm>
            <a:off x="5143498" y="1508122"/>
            <a:ext cx="6729415" cy="4664077"/>
          </a:xfrm>
        </p:spPr>
        <p:txBody>
          <a:bodyPr>
            <a:normAutofit/>
          </a:bodyPr>
          <a:lstStyle/>
          <a:p>
            <a:r>
              <a:rPr lang="en-US" dirty="0" smtClean="0">
                <a:latin typeface="Mongolian Baiti" charset="0"/>
                <a:ea typeface="Mongolian Baiti" charset="0"/>
                <a:cs typeface="Mongolian Baiti" charset="0"/>
              </a:rPr>
              <a:t>Despite the failure at “the Crater,” Union forces proved successful in destroying the railroad lines that led to Petersburg. </a:t>
            </a:r>
            <a:endParaRPr lang="en-US" dirty="0" smtClean="0">
              <a:latin typeface="Mongolian Baiti" charset="0"/>
              <a:ea typeface="Mongolian Baiti" charset="0"/>
              <a:cs typeface="Mongolian Baiti" charset="0"/>
            </a:endParaRPr>
          </a:p>
          <a:p>
            <a:r>
              <a:rPr lang="en-US" dirty="0" smtClean="0">
                <a:latin typeface="Mongolian Baiti" charset="0"/>
                <a:ea typeface="Mongolian Baiti" charset="0"/>
                <a:cs typeface="Mongolian Baiti" charset="0"/>
              </a:rPr>
              <a:t>Union forces would slowly extend their siege lines around the city. </a:t>
            </a:r>
            <a:endParaRPr lang="en-US" dirty="0" smtClean="0">
              <a:latin typeface="Mongolian Baiti" charset="0"/>
              <a:ea typeface="Mongolian Baiti" charset="0"/>
              <a:cs typeface="Mongolian Baiti" charset="0"/>
            </a:endParaRPr>
          </a:p>
          <a:p>
            <a:r>
              <a:rPr lang="en-US" dirty="0" smtClean="0">
                <a:latin typeface="Mongolian Baiti" charset="0"/>
                <a:ea typeface="Mongolian Baiti" charset="0"/>
                <a:cs typeface="Mongolian Baiti" charset="0"/>
              </a:rPr>
              <a:t>Operations would be suspended for the winter, but the siege remained in place. </a:t>
            </a:r>
            <a:endParaRPr lang="en-US" dirty="0" smtClean="0">
              <a:latin typeface="Mongolian Baiti" charset="0"/>
              <a:ea typeface="Mongolian Baiti" charset="0"/>
              <a:cs typeface="Mongolian Baiti" charset="0"/>
            </a:endParaRPr>
          </a:p>
          <a:p>
            <a:r>
              <a:rPr lang="en-US" dirty="0" smtClean="0">
                <a:latin typeface="Mongolian Baiti" charset="0"/>
                <a:ea typeface="Mongolian Baiti" charset="0"/>
                <a:cs typeface="Mongolian Baiti" charset="0"/>
              </a:rPr>
              <a:t>Morale in the Confederate Army declined with the onset of winter, disease, and hunger. Many deserted. </a:t>
            </a:r>
            <a:endParaRPr lang="en-US" dirty="0" smtClean="0">
              <a:latin typeface="Mongolian Baiti" charset="0"/>
              <a:ea typeface="Mongolian Baiti" charset="0"/>
              <a:cs typeface="Mongolian Baiti" charset="0"/>
            </a:endParaRPr>
          </a:p>
          <a:p>
            <a:pPr marL="0" indent="0">
              <a:buNone/>
            </a:pPr>
            <a:endParaRPr lang="en-US" dirty="0" smtClean="0">
              <a:latin typeface="Mongolian Baiti" charset="0"/>
              <a:ea typeface="Mongolian Baiti" charset="0"/>
              <a:cs typeface="Mongolian Baiti" charset="0"/>
            </a:endParaRPr>
          </a:p>
          <a:p>
            <a:pPr marL="0" indent="0">
              <a:buNone/>
            </a:pPr>
            <a:endParaRPr lang="en-US" dirty="0" smtClean="0">
              <a:latin typeface="Mongolian Baiti" charset="0"/>
              <a:ea typeface="Mongolian Baiti" charset="0"/>
              <a:cs typeface="Mongolian Baiti" charset="0"/>
            </a:endParaRPr>
          </a:p>
        </p:txBody>
      </p:sp>
      <p:pic>
        <p:nvPicPr>
          <p:cNvPr id="4098" name="Picture 2" descr="iege of Petersburg - Wikipedi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1463" y="1508122"/>
            <a:ext cx="4770908" cy="31527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339602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81275" y="0"/>
            <a:ext cx="10515600" cy="1325563"/>
          </a:xfrm>
        </p:spPr>
        <p:txBody>
          <a:bodyPr/>
          <a:lstStyle/>
          <a:p>
            <a:pPr algn="ctr"/>
            <a:r>
              <a:rPr lang="en-US" smtClean="0">
                <a:latin typeface="Mongolian Baiti" charset="0"/>
                <a:ea typeface="Mongolian Baiti" charset="0"/>
                <a:cs typeface="Mongolian Baiti" charset="0"/>
              </a:rPr>
              <a:t>March, 1865</a:t>
            </a:r>
            <a:endParaRPr lang="en-US" dirty="0">
              <a:latin typeface="Mongolian Baiti" charset="0"/>
              <a:ea typeface="Mongolian Baiti" charset="0"/>
              <a:cs typeface="Mongolian Baiti" charset="0"/>
            </a:endParaRPr>
          </a:p>
        </p:txBody>
      </p:sp>
      <p:sp>
        <p:nvSpPr>
          <p:cNvPr id="3" name="Content Placeholder 2"/>
          <p:cNvSpPr>
            <a:spLocks noGrp="1"/>
          </p:cNvSpPr>
          <p:nvPr>
            <p:ph idx="1"/>
          </p:nvPr>
        </p:nvSpPr>
        <p:spPr>
          <a:xfrm>
            <a:off x="5143498" y="1508122"/>
            <a:ext cx="6729415" cy="4664077"/>
          </a:xfrm>
        </p:spPr>
        <p:txBody>
          <a:bodyPr>
            <a:normAutofit lnSpcReduction="10000"/>
          </a:bodyPr>
          <a:lstStyle/>
          <a:p>
            <a:pPr>
              <a:buFont typeface="Arial" charset="0"/>
              <a:buChar char="•"/>
            </a:pPr>
            <a:r>
              <a:rPr lang="en-US" dirty="0" smtClean="0">
                <a:latin typeface="Mongolian Baiti" charset="0"/>
                <a:ea typeface="Mongolian Baiti" charset="0"/>
                <a:cs typeface="Mongolian Baiti" charset="0"/>
              </a:rPr>
              <a:t>The Unio</a:t>
            </a:r>
            <a:r>
              <a:rPr lang="en-US" dirty="0" smtClean="0">
                <a:latin typeface="Mongolian Baiti" charset="0"/>
                <a:ea typeface="Mongolian Baiti" charset="0"/>
                <a:cs typeface="Mongolian Baiti" charset="0"/>
              </a:rPr>
              <a:t>n siege took a deadly toll on the Confederates trapped within Petersburg. </a:t>
            </a:r>
            <a:endParaRPr lang="en-US" dirty="0" smtClean="0">
              <a:latin typeface="Mongolian Baiti" charset="0"/>
              <a:ea typeface="Mongolian Baiti" charset="0"/>
              <a:cs typeface="Mongolian Baiti" charset="0"/>
            </a:endParaRPr>
          </a:p>
          <a:p>
            <a:pPr>
              <a:buFont typeface="Arial" charset="0"/>
              <a:buChar char="•"/>
            </a:pPr>
            <a:r>
              <a:rPr lang="en-US" dirty="0" smtClean="0">
                <a:latin typeface="Mongolian Baiti" charset="0"/>
                <a:ea typeface="Mongolian Baiti" charset="0"/>
                <a:cs typeface="Mongolian Baiti" charset="0"/>
              </a:rPr>
              <a:t>By the end of March, the Union advantage in manpower was 125,000 to 50,000</a:t>
            </a:r>
            <a:endParaRPr lang="en-US" dirty="0" smtClean="0">
              <a:latin typeface="Mongolian Baiti" charset="0"/>
              <a:ea typeface="Mongolian Baiti" charset="0"/>
              <a:cs typeface="Mongolian Baiti" charset="0"/>
            </a:endParaRPr>
          </a:p>
          <a:p>
            <a:pPr>
              <a:buFont typeface="Arial" charset="0"/>
              <a:buChar char="•"/>
            </a:pPr>
            <a:r>
              <a:rPr lang="en-US" dirty="0" smtClean="0">
                <a:latin typeface="Mongolian Baiti" charset="0"/>
                <a:ea typeface="Mongolian Baiti" charset="0"/>
                <a:cs typeface="Mongolian Baiti" charset="0"/>
              </a:rPr>
              <a:t>Confederate attempts to break the siege resulted in failures. </a:t>
            </a:r>
            <a:endParaRPr lang="en-US" dirty="0" smtClean="0">
              <a:latin typeface="Mongolian Baiti" charset="0"/>
              <a:ea typeface="Mongolian Baiti" charset="0"/>
              <a:cs typeface="Mongolian Baiti" charset="0"/>
            </a:endParaRPr>
          </a:p>
          <a:p>
            <a:pPr>
              <a:buFont typeface="Arial" charset="0"/>
              <a:buChar char="•"/>
            </a:pPr>
            <a:r>
              <a:rPr lang="en-US" dirty="0" smtClean="0">
                <a:latin typeface="Mongolian Baiti" charset="0"/>
                <a:ea typeface="Mongolian Baiti" charset="0"/>
                <a:cs typeface="Mongolian Baiti" charset="0"/>
              </a:rPr>
              <a:t>Continuous Union assaults on the reeling Confederates resulted in the abandonment of Petersburg. Lee’s army fled to the southwest. Richmond was doomed. The Confederate government was forced to pack up and abandon Richmond. </a:t>
            </a:r>
            <a:endParaRPr lang="en-US" dirty="0" smtClean="0">
              <a:latin typeface="Mongolian Baiti" charset="0"/>
              <a:ea typeface="Mongolian Baiti" charset="0"/>
              <a:cs typeface="Mongolian Baiti" charset="0"/>
            </a:endParaRPr>
          </a:p>
          <a:p>
            <a:pPr marL="0" indent="0">
              <a:buNone/>
            </a:pPr>
            <a:endParaRPr lang="en-US" dirty="0" smtClean="0">
              <a:latin typeface="Mongolian Baiti" charset="0"/>
              <a:ea typeface="Mongolian Baiti" charset="0"/>
              <a:cs typeface="Mongolian Baiti" charset="0"/>
            </a:endParaRPr>
          </a:p>
        </p:txBody>
      </p:sp>
      <p:pic>
        <p:nvPicPr>
          <p:cNvPr id="5122" name="Picture 2" descr="attle of Petersbur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6698" y="1325563"/>
            <a:ext cx="4876800" cy="4095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743985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95600" y="0"/>
            <a:ext cx="10515600" cy="1325563"/>
          </a:xfrm>
        </p:spPr>
        <p:txBody>
          <a:bodyPr/>
          <a:lstStyle/>
          <a:p>
            <a:pPr algn="ctr"/>
            <a:r>
              <a:rPr lang="en-US" dirty="0" smtClean="0">
                <a:latin typeface="Mongolian Baiti" charset="0"/>
                <a:ea typeface="Mongolian Baiti" charset="0"/>
                <a:cs typeface="Mongolian Baiti" charset="0"/>
              </a:rPr>
              <a:t>April 2, 1865</a:t>
            </a:r>
            <a:endParaRPr lang="en-US" dirty="0">
              <a:latin typeface="Mongolian Baiti" charset="0"/>
              <a:ea typeface="Mongolian Baiti" charset="0"/>
              <a:cs typeface="Mongolian Baiti" charset="0"/>
            </a:endParaRPr>
          </a:p>
        </p:txBody>
      </p:sp>
      <p:sp>
        <p:nvSpPr>
          <p:cNvPr id="3" name="Content Placeholder 2"/>
          <p:cNvSpPr>
            <a:spLocks noGrp="1"/>
          </p:cNvSpPr>
          <p:nvPr>
            <p:ph idx="1"/>
          </p:nvPr>
        </p:nvSpPr>
        <p:spPr>
          <a:xfrm>
            <a:off x="5143499" y="1508122"/>
            <a:ext cx="6686552" cy="4806953"/>
          </a:xfrm>
        </p:spPr>
        <p:txBody>
          <a:bodyPr>
            <a:normAutofit/>
          </a:bodyPr>
          <a:lstStyle/>
          <a:p>
            <a:pPr>
              <a:buFont typeface="Arial" charset="0"/>
              <a:buChar char="•"/>
            </a:pPr>
            <a:r>
              <a:rPr lang="en-US" dirty="0" smtClean="0">
                <a:latin typeface="Mongolian Baiti" charset="0"/>
                <a:ea typeface="Mongolian Baiti" charset="0"/>
                <a:cs typeface="Mongolian Baiti" charset="0"/>
              </a:rPr>
              <a:t>With the capture of Petersburg, Union forces occupied Richmond, the Confederate capital.</a:t>
            </a:r>
            <a:endParaRPr lang="en-US" dirty="0" smtClean="0">
              <a:latin typeface="Mongolian Baiti" charset="0"/>
              <a:ea typeface="Mongolian Baiti" charset="0"/>
              <a:cs typeface="Mongolian Baiti" charset="0"/>
            </a:endParaRPr>
          </a:p>
          <a:p>
            <a:pPr>
              <a:buFont typeface="Arial" charset="0"/>
              <a:buChar char="•"/>
            </a:pPr>
            <a:r>
              <a:rPr lang="en-US" dirty="0" smtClean="0">
                <a:latin typeface="Mongolian Baiti" charset="0"/>
                <a:ea typeface="Mongolian Baiti" charset="0"/>
                <a:cs typeface="Mongolian Baiti" charset="0"/>
              </a:rPr>
              <a:t>The fleeing Confederates set fire to bridges, armories, and supply stores.</a:t>
            </a:r>
            <a:endParaRPr lang="en-US" dirty="0" smtClean="0">
              <a:latin typeface="Mongolian Baiti" charset="0"/>
              <a:ea typeface="Mongolian Baiti" charset="0"/>
              <a:cs typeface="Mongolian Baiti" charset="0"/>
            </a:endParaRPr>
          </a:p>
          <a:p>
            <a:pPr>
              <a:buFont typeface="Arial" charset="0"/>
              <a:buChar char="•"/>
            </a:pPr>
            <a:r>
              <a:rPr lang="en-US" dirty="0" smtClean="0">
                <a:latin typeface="Mongolian Baiti" charset="0"/>
                <a:ea typeface="Mongolian Baiti" charset="0"/>
                <a:cs typeface="Mongolian Baiti" charset="0"/>
              </a:rPr>
              <a:t>The fire raged out of control and burned much of the capital city. </a:t>
            </a:r>
            <a:endParaRPr lang="en-US" dirty="0" smtClean="0">
              <a:latin typeface="Mongolian Baiti" charset="0"/>
              <a:ea typeface="Mongolian Baiti" charset="0"/>
              <a:cs typeface="Mongolian Baiti" charset="0"/>
            </a:endParaRPr>
          </a:p>
          <a:p>
            <a:pPr>
              <a:buFont typeface="Arial" charset="0"/>
              <a:buChar char="•"/>
            </a:pPr>
            <a:r>
              <a:rPr lang="en-US" dirty="0" smtClean="0">
                <a:latin typeface="Mongolian Baiti" charset="0"/>
                <a:ea typeface="Mongolian Baiti" charset="0"/>
                <a:cs typeface="Mongolian Baiti" charset="0"/>
              </a:rPr>
              <a:t>On April 4</a:t>
            </a:r>
            <a:r>
              <a:rPr lang="en-US" baseline="30000" dirty="0" smtClean="0">
                <a:latin typeface="Mongolian Baiti" charset="0"/>
                <a:ea typeface="Mongolian Baiti" charset="0"/>
                <a:cs typeface="Mongolian Baiti" charset="0"/>
              </a:rPr>
              <a:t>th</a:t>
            </a:r>
            <a:r>
              <a:rPr lang="en-US" dirty="0" smtClean="0">
                <a:latin typeface="Mongolian Baiti" charset="0"/>
                <a:ea typeface="Mongolian Baiti" charset="0"/>
                <a:cs typeface="Mongolian Baiti" charset="0"/>
              </a:rPr>
              <a:t>, President Abraham Lincoln visited Richmond in a surreal scene. The newly liberated former slaves considered him their savior. </a:t>
            </a:r>
            <a:endParaRPr lang="en-US" dirty="0" smtClean="0">
              <a:latin typeface="Mongolian Baiti" charset="0"/>
              <a:ea typeface="Mongolian Baiti" charset="0"/>
              <a:cs typeface="Mongolian Baiti" charset="0"/>
            </a:endParaRPr>
          </a:p>
          <a:p>
            <a:pPr marL="0" indent="0">
              <a:buNone/>
            </a:pPr>
            <a:endParaRPr lang="en-US" dirty="0" smtClean="0">
              <a:latin typeface="Mongolian Baiti" charset="0"/>
              <a:ea typeface="Mongolian Baiti" charset="0"/>
              <a:cs typeface="Mongolian Baiti" charset="0"/>
            </a:endParaRPr>
          </a:p>
        </p:txBody>
      </p:sp>
      <p:pic>
        <p:nvPicPr>
          <p:cNvPr id="6148" name="Picture 4" descr="he Fall of Richmond in the Civil War: The Inside Story | Owlcati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0051" y="1636710"/>
            <a:ext cx="4471988" cy="244998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601757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16431" y="0"/>
            <a:ext cx="10515600" cy="1325563"/>
          </a:xfrm>
        </p:spPr>
        <p:txBody>
          <a:bodyPr/>
          <a:lstStyle/>
          <a:p>
            <a:pPr algn="ctr"/>
            <a:r>
              <a:rPr lang="en-US" smtClean="0">
                <a:latin typeface="Mongolian Baiti" charset="0"/>
                <a:ea typeface="Mongolian Baiti" charset="0"/>
                <a:cs typeface="Mongolian Baiti" charset="0"/>
              </a:rPr>
              <a:t>April 4, 1865</a:t>
            </a:r>
            <a:endParaRPr lang="en-US" dirty="0">
              <a:latin typeface="Mongolian Baiti" charset="0"/>
              <a:ea typeface="Mongolian Baiti" charset="0"/>
              <a:cs typeface="Mongolian Baiti" charset="0"/>
            </a:endParaRPr>
          </a:p>
        </p:txBody>
      </p:sp>
      <p:sp>
        <p:nvSpPr>
          <p:cNvPr id="3" name="Content Placeholder 2"/>
          <p:cNvSpPr>
            <a:spLocks noGrp="1"/>
          </p:cNvSpPr>
          <p:nvPr>
            <p:ph idx="1"/>
          </p:nvPr>
        </p:nvSpPr>
        <p:spPr>
          <a:xfrm>
            <a:off x="6476999" y="1443039"/>
            <a:ext cx="5195890" cy="3843338"/>
          </a:xfrm>
        </p:spPr>
        <p:txBody>
          <a:bodyPr>
            <a:normAutofit/>
          </a:bodyPr>
          <a:lstStyle/>
          <a:p>
            <a:pPr marL="0" indent="0">
              <a:buNone/>
            </a:pPr>
            <a:r>
              <a:rPr lang="en-US" dirty="0"/>
              <a:t>"Don't kneel to me," he told them, "You must kneel only to God, and thank him for your freedom. Liberty is your birthright.  God gave it to you as he gave it to others, and it is a sin that you have been deprived of it for so many years."</a:t>
            </a:r>
            <a:endParaRPr lang="en-US" dirty="0" smtClean="0">
              <a:latin typeface="Mongolian Baiti" charset="0"/>
              <a:ea typeface="Mongolian Baiti" charset="0"/>
              <a:cs typeface="Mongolian Baiti" charset="0"/>
            </a:endParaRPr>
          </a:p>
        </p:txBody>
      </p:sp>
      <p:pic>
        <p:nvPicPr>
          <p:cNvPr id="4" name="Picture 2" descr=" color drawing of Lincoln entering Richmond, Virginia, on April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4325" y="1325562"/>
            <a:ext cx="5959906" cy="38179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1688544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25198</TotalTime>
  <Words>565</Words>
  <Application>Microsoft Macintosh PowerPoint</Application>
  <PresentationFormat>Widescreen</PresentationFormat>
  <Paragraphs>40</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Calibri</vt:lpstr>
      <vt:lpstr>Calibri Light</vt:lpstr>
      <vt:lpstr>Mongolian Baiti</vt:lpstr>
      <vt:lpstr>Arial</vt:lpstr>
      <vt:lpstr>Office Theme</vt:lpstr>
      <vt:lpstr>Petersburg and Richmond </vt:lpstr>
      <vt:lpstr>Where are we in the Civil War? </vt:lpstr>
      <vt:lpstr>Petersburg</vt:lpstr>
      <vt:lpstr>The Crater</vt:lpstr>
      <vt:lpstr>The Crater</vt:lpstr>
      <vt:lpstr>The Siege</vt:lpstr>
      <vt:lpstr>March, 1865</vt:lpstr>
      <vt:lpstr>April 2, 1865</vt:lpstr>
      <vt:lpstr>April 4, 1865</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John Brown  Rebellion</dc:title>
  <dc:creator>Microsoft Office User</dc:creator>
  <cp:lastModifiedBy>Microsoft Office User</cp:lastModifiedBy>
  <cp:revision>64</cp:revision>
  <dcterms:created xsi:type="dcterms:W3CDTF">2020-04-02T11:41:42Z</dcterms:created>
  <dcterms:modified xsi:type="dcterms:W3CDTF">2020-05-29T12:04:34Z</dcterms:modified>
</cp:coreProperties>
</file>