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0" r:id="rId5"/>
    <p:sldId id="277" r:id="rId6"/>
    <p:sldId id="281" r:id="rId7"/>
    <p:sldId id="278" r:id="rId8"/>
    <p:sldId id="282"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0" d="100"/>
          <a:sy n="90" d="100"/>
        </p:scale>
        <p:origin x="896"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5/29/20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44026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5/29/20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7159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5/29/20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166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5F312C-C926-F842-9F0D-12BF6BEA5483}" type="datetimeFigureOut">
              <a:rPr lang="en-US" smtClean="0"/>
              <a:t>5/29/20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135673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F312C-C926-F842-9F0D-12BF6BEA5483}" type="datetimeFigureOut">
              <a:rPr lang="en-US" smtClean="0"/>
              <a:t>5/29/20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84059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5F312C-C926-F842-9F0D-12BF6BEA5483}" type="datetimeFigureOut">
              <a:rPr lang="en-US" smtClean="0"/>
              <a:t>5/29/20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1933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5F312C-C926-F842-9F0D-12BF6BEA5483}" type="datetimeFigureOut">
              <a:rPr lang="en-US" smtClean="0"/>
              <a:t>5/29/20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9516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F312C-C926-F842-9F0D-12BF6BEA5483}" type="datetimeFigureOut">
              <a:rPr lang="en-US" smtClean="0"/>
              <a:t>5/29/20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46425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F312C-C926-F842-9F0D-12BF6BEA5483}" type="datetimeFigureOut">
              <a:rPr lang="en-US" smtClean="0"/>
              <a:t>5/29/20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91453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5/29/20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105938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F312C-C926-F842-9F0D-12BF6BEA5483}" type="datetimeFigureOut">
              <a:rPr lang="en-US" smtClean="0"/>
              <a:t>5/29/20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B13A-D32A-A042-BCD2-B859373EDE45}" type="slidenum">
              <a:rPr lang="en-US" smtClean="0"/>
              <a:t>‹#›</a:t>
            </a:fld>
            <a:endParaRPr lang="en-US"/>
          </a:p>
        </p:txBody>
      </p:sp>
    </p:spTree>
    <p:extLst>
      <p:ext uri="{BB962C8B-B14F-4D97-AF65-F5344CB8AC3E}">
        <p14:creationId xmlns:p14="http://schemas.microsoft.com/office/powerpoint/2010/main" val="2871641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F312C-C926-F842-9F0D-12BF6BEA5483}" type="datetimeFigureOut">
              <a:rPr lang="en-US" smtClean="0"/>
              <a:t>5/29/20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5B13A-D32A-A042-BCD2-B859373EDE45}" type="slidenum">
              <a:rPr lang="en-US" smtClean="0"/>
              <a:t>‹#›</a:t>
            </a:fld>
            <a:endParaRPr lang="en-US"/>
          </a:p>
        </p:txBody>
      </p:sp>
    </p:spTree>
    <p:extLst>
      <p:ext uri="{BB962C8B-B14F-4D97-AF65-F5344CB8AC3E}">
        <p14:creationId xmlns:p14="http://schemas.microsoft.com/office/powerpoint/2010/main" val="526000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8561" y="2843212"/>
            <a:ext cx="5095880" cy="1985963"/>
          </a:xfrm>
        </p:spPr>
        <p:txBody>
          <a:bodyPr>
            <a:normAutofit fontScale="90000"/>
          </a:bodyPr>
          <a:lstStyle/>
          <a:p>
            <a:r>
              <a:rPr lang="en-US" sz="5400" dirty="0" smtClean="0">
                <a:latin typeface="Mongolian Baiti" charset="0"/>
                <a:ea typeface="Mongolian Baiti" charset="0"/>
                <a:cs typeface="Mongolian Baiti" charset="0"/>
              </a:rPr>
              <a:t>The Beginning of the End</a:t>
            </a:r>
            <a:br>
              <a:rPr lang="en-US" sz="5400" dirty="0" smtClean="0">
                <a:latin typeface="Mongolian Baiti" charset="0"/>
                <a:ea typeface="Mongolian Baiti" charset="0"/>
                <a:cs typeface="Mongolian Baiti" charset="0"/>
              </a:rPr>
            </a:br>
            <a:r>
              <a:rPr lang="en-US" sz="5400">
                <a:latin typeface="Mongolian Baiti" charset="0"/>
                <a:ea typeface="Mongolian Baiti" charset="0"/>
                <a:cs typeface="Mongolian Baiti" charset="0"/>
              </a:rPr>
              <a:t/>
            </a:r>
            <a:br>
              <a:rPr lang="en-US" sz="5400">
                <a:latin typeface="Mongolian Baiti" charset="0"/>
                <a:ea typeface="Mongolian Baiti" charset="0"/>
                <a:cs typeface="Mongolian Baiti" charset="0"/>
              </a:rPr>
            </a:br>
            <a:r>
              <a:rPr lang="en-US" sz="5400" smtClean="0">
                <a:latin typeface="Mongolian Baiti" charset="0"/>
                <a:ea typeface="Mongolian Baiti" charset="0"/>
                <a:cs typeface="Mongolian Baiti" charset="0"/>
              </a:rPr>
              <a:t>Grant’s</a:t>
            </a:r>
            <a:br>
              <a:rPr lang="en-US" sz="5400" smtClean="0">
                <a:latin typeface="Mongolian Baiti" charset="0"/>
                <a:ea typeface="Mongolian Baiti" charset="0"/>
                <a:cs typeface="Mongolian Baiti" charset="0"/>
              </a:rPr>
            </a:br>
            <a:r>
              <a:rPr lang="en-US" sz="5400" smtClean="0">
                <a:latin typeface="Mongolian Baiti" charset="0"/>
                <a:ea typeface="Mongolian Baiti" charset="0"/>
                <a:cs typeface="Mongolian Baiti" charset="0"/>
              </a:rPr>
              <a:t>Overland</a:t>
            </a:r>
            <a:br>
              <a:rPr lang="en-US" sz="5400" smtClean="0">
                <a:latin typeface="Mongolian Baiti" charset="0"/>
                <a:ea typeface="Mongolian Baiti" charset="0"/>
                <a:cs typeface="Mongolian Baiti" charset="0"/>
              </a:rPr>
            </a:br>
            <a:r>
              <a:rPr lang="en-US" sz="5400" smtClean="0">
                <a:latin typeface="Mongolian Baiti" charset="0"/>
                <a:ea typeface="Mongolian Baiti" charset="0"/>
                <a:cs typeface="Mongolian Baiti" charset="0"/>
              </a:rPr>
              <a:t>Campaign</a:t>
            </a:r>
            <a:endParaRPr lang="en-US" sz="5400" dirty="0">
              <a:latin typeface="Mongolian Baiti" charset="0"/>
              <a:ea typeface="Mongolian Baiti" charset="0"/>
              <a:cs typeface="Mongolian Baiti"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956" y="5359399"/>
            <a:ext cx="4500563" cy="1178719"/>
          </a:xfrm>
          <a:prstGeom prst="rect">
            <a:avLst/>
          </a:prstGeom>
        </p:spPr>
      </p:pic>
      <p:pic>
        <p:nvPicPr>
          <p:cNvPr id="1028" name="Picture 4" descr="riting His Mind: Passages from Ulysses S. Grant's memoirs reve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 y="996949"/>
            <a:ext cx="6179343" cy="411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charset="0"/>
                <a:ea typeface="Mongolian Baiti" charset="0"/>
                <a:cs typeface="Mongolian Baiti" charset="0"/>
              </a:rPr>
              <a:t>Where are we in the Civil War? </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p:txBody>
          <a:bodyPr>
            <a:normAutofit lnSpcReduction="10000"/>
          </a:bodyPr>
          <a:lstStyle/>
          <a:p>
            <a:r>
              <a:rPr lang="en-US" dirty="0" smtClean="0">
                <a:latin typeface="Mongolian Baiti" charset="0"/>
                <a:ea typeface="Mongolian Baiti" charset="0"/>
                <a:cs typeface="Mongolian Baiti" charset="0"/>
              </a:rPr>
              <a:t>Confederate forces had been defeated at the epic Battle of Gettysburg in Pennsylvania in July 1863. Their attempt to invade the North was unsuccessful and their quest for foreign recognition was ruined.  </a:t>
            </a:r>
          </a:p>
          <a:p>
            <a:r>
              <a:rPr lang="en-US" dirty="0" smtClean="0">
                <a:latin typeface="Mongolian Baiti" charset="0"/>
                <a:ea typeface="Mongolian Baiti" charset="0"/>
                <a:cs typeface="Mongolian Baiti" charset="0"/>
              </a:rPr>
              <a:t>On July 4</a:t>
            </a:r>
            <a:r>
              <a:rPr lang="en-US" baseline="30000" dirty="0" smtClean="0">
                <a:latin typeface="Mongolian Baiti" charset="0"/>
                <a:ea typeface="Mongolian Baiti" charset="0"/>
                <a:cs typeface="Mongolian Baiti" charset="0"/>
              </a:rPr>
              <a:t>th</a:t>
            </a:r>
            <a:r>
              <a:rPr lang="en-US" dirty="0" smtClean="0">
                <a:latin typeface="Mongolian Baiti" charset="0"/>
                <a:ea typeface="Mongolian Baiti" charset="0"/>
                <a:cs typeface="Mongolian Baiti" charset="0"/>
              </a:rPr>
              <a:t>, Confederate forces finally surrendered at Vicksburg, giving the Union control of the Mississippi River</a:t>
            </a:r>
            <a:r>
              <a:rPr lang="en-US" dirty="0" smtClean="0">
                <a:latin typeface="Mongolian Baiti" charset="0"/>
                <a:ea typeface="Mongolian Baiti" charset="0"/>
                <a:cs typeface="Mongolian Baiti" charset="0"/>
              </a:rPr>
              <a:t>, and </a:t>
            </a:r>
            <a:r>
              <a:rPr lang="en-US" dirty="0" smtClean="0">
                <a:latin typeface="Mongolian Baiti" charset="0"/>
                <a:ea typeface="Mongolian Baiti" charset="0"/>
                <a:cs typeface="Mongolian Baiti" charset="0"/>
              </a:rPr>
              <a:t>isolating Texas, Arkansas, and </a:t>
            </a:r>
            <a:r>
              <a:rPr lang="en-US" dirty="0" smtClean="0">
                <a:latin typeface="Mongolian Baiti" charset="0"/>
                <a:ea typeface="Mongolian Baiti" charset="0"/>
                <a:cs typeface="Mongolian Baiti" charset="0"/>
              </a:rPr>
              <a:t>Louisiana.</a:t>
            </a:r>
          </a:p>
          <a:p>
            <a:r>
              <a:rPr lang="en-US" dirty="0" smtClean="0">
                <a:latin typeface="Mongolian Baiti" charset="0"/>
                <a:ea typeface="Mongolian Baiti" charset="0"/>
                <a:cs typeface="Mongolian Baiti" charset="0"/>
              </a:rPr>
              <a:t>The </a:t>
            </a:r>
            <a:r>
              <a:rPr lang="en-US" dirty="0" smtClean="0">
                <a:latin typeface="Mongolian Baiti" charset="0"/>
                <a:ea typeface="Mongolian Baiti" charset="0"/>
                <a:cs typeface="Mongolian Baiti" charset="0"/>
              </a:rPr>
              <a:t>only hope for the Confederacy was the drag the war on indefinitely so that the Union would lose to will to fight.</a:t>
            </a:r>
          </a:p>
          <a:p>
            <a:endParaRPr lang="en-US" dirty="0" smtClean="0">
              <a:latin typeface="Mongolian Baiti" charset="0"/>
              <a:ea typeface="Mongolian Baiti" charset="0"/>
              <a:cs typeface="Mongolian Baiti" charset="0"/>
            </a:endParaRPr>
          </a:p>
          <a:p>
            <a:pPr marL="0" indent="0" algn="ctr">
              <a:buNone/>
            </a:pPr>
            <a:r>
              <a:rPr lang="en-US" b="1" u="sng" dirty="0" smtClean="0">
                <a:latin typeface="Mongolian Baiti" charset="0"/>
                <a:ea typeface="Mongolian Baiti" charset="0"/>
                <a:cs typeface="Mongolian Baiti" charset="0"/>
              </a:rPr>
              <a:t>We start in early 1864</a:t>
            </a:r>
          </a:p>
        </p:txBody>
      </p:sp>
    </p:spTree>
    <p:extLst>
      <p:ext uri="{BB962C8B-B14F-4D97-AF65-F5344CB8AC3E}">
        <p14:creationId xmlns:p14="http://schemas.microsoft.com/office/powerpoint/2010/main" val="122527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1864</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00840" cy="4892677"/>
          </a:xfrm>
        </p:spPr>
        <p:txBody>
          <a:bodyPr>
            <a:normAutofit/>
          </a:bodyPr>
          <a:lstStyle/>
          <a:p>
            <a:r>
              <a:rPr lang="en-US" dirty="0" smtClean="0">
                <a:latin typeface="Mongolian Baiti" charset="0"/>
                <a:ea typeface="Mongolian Baiti" charset="0"/>
                <a:cs typeface="Mongolian Baiti" charset="0"/>
              </a:rPr>
              <a:t>President Lincoln replaces General Meade as </a:t>
            </a:r>
            <a:r>
              <a:rPr lang="en-US" dirty="0" smtClean="0">
                <a:latin typeface="Mongolian Baiti" charset="0"/>
                <a:ea typeface="Mongolian Baiti" charset="0"/>
                <a:cs typeface="Mongolian Baiti" charset="0"/>
              </a:rPr>
              <a:t>Commander of the Army </a:t>
            </a:r>
            <a:r>
              <a:rPr lang="en-US" dirty="0" smtClean="0">
                <a:latin typeface="Mongolian Baiti" charset="0"/>
                <a:ea typeface="Mongolian Baiti" charset="0"/>
                <a:cs typeface="Mongolian Baiti" charset="0"/>
              </a:rPr>
              <a:t>of the Potomac with Ulysses S. Grant, who </a:t>
            </a:r>
            <a:r>
              <a:rPr lang="en-US" dirty="0" smtClean="0">
                <a:latin typeface="Mongolian Baiti" charset="0"/>
                <a:ea typeface="Mongolian Baiti" charset="0"/>
                <a:cs typeface="Mongolian Baiti" charset="0"/>
              </a:rPr>
              <a:t>had previously </a:t>
            </a:r>
            <a:r>
              <a:rPr lang="en-US" dirty="0" smtClean="0">
                <a:latin typeface="Mongolian Baiti" charset="0"/>
                <a:ea typeface="Mongolian Baiti" charset="0"/>
                <a:cs typeface="Mongolian Baiti" charset="0"/>
              </a:rPr>
              <a:t>engineered </a:t>
            </a:r>
            <a:r>
              <a:rPr lang="en-US" dirty="0" smtClean="0">
                <a:latin typeface="Mongolian Baiti" charset="0"/>
                <a:ea typeface="Mongolian Baiti" charset="0"/>
                <a:cs typeface="Mongolian Baiti" charset="0"/>
              </a:rPr>
              <a:t>major (but costly) </a:t>
            </a:r>
            <a:r>
              <a:rPr lang="en-US" dirty="0" smtClean="0">
                <a:latin typeface="Mongolian Baiti" charset="0"/>
                <a:ea typeface="Mongolian Baiti" charset="0"/>
                <a:cs typeface="Mongolian Baiti" charset="0"/>
              </a:rPr>
              <a:t>Union victories at Shiloh and Vicksburg.</a:t>
            </a:r>
          </a:p>
          <a:p>
            <a:r>
              <a:rPr lang="en-US" dirty="0" smtClean="0">
                <a:latin typeface="Mongolian Baiti" charset="0"/>
                <a:ea typeface="Mongolian Baiti" charset="0"/>
                <a:cs typeface="Mongolian Baiti" charset="0"/>
              </a:rPr>
              <a:t>Grant, although a fighter, had a reputation for messiness in appearance, and for drinking too much.</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sp>
        <p:nvSpPr>
          <p:cNvPr id="6" name="TextBox 5"/>
          <p:cNvSpPr txBox="1"/>
          <p:nvPr/>
        </p:nvSpPr>
        <p:spPr>
          <a:xfrm>
            <a:off x="1700213" y="4658796"/>
            <a:ext cx="1669944" cy="369332"/>
          </a:xfrm>
          <a:prstGeom prst="rect">
            <a:avLst/>
          </a:prstGeom>
          <a:noFill/>
        </p:spPr>
        <p:txBody>
          <a:bodyPr wrap="none" rtlCol="0">
            <a:spAutoFit/>
          </a:bodyPr>
          <a:lstStyle/>
          <a:p>
            <a:r>
              <a:rPr lang="en-US" dirty="0" smtClean="0"/>
              <a:t>Ulysses S. Grant</a:t>
            </a:r>
            <a:endParaRPr lang="en-US" dirty="0"/>
          </a:p>
        </p:txBody>
      </p:sp>
      <p:pic>
        <p:nvPicPr>
          <p:cNvPr id="7" name="Picture 4" descr="riting His Mind: Passages from Ulysses S. Grant's memoirs reve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759742"/>
            <a:ext cx="4248152" cy="283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6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The Plan</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00840" cy="4892677"/>
          </a:xfrm>
        </p:spPr>
        <p:txBody>
          <a:bodyPr>
            <a:normAutofit lnSpcReduction="10000"/>
          </a:bodyPr>
          <a:lstStyle/>
          <a:p>
            <a:r>
              <a:rPr lang="en-US" dirty="0" smtClean="0">
                <a:latin typeface="Mongolian Baiti" charset="0"/>
                <a:ea typeface="Mongolian Baiti" charset="0"/>
                <a:cs typeface="Mongolian Baiti" charset="0"/>
              </a:rPr>
              <a:t>Like many of his predecessors, Grant endeavored to defeat the Confederacy by moving on its capital, Richmond. </a:t>
            </a:r>
          </a:p>
          <a:p>
            <a:r>
              <a:rPr lang="en-US" dirty="0" smtClean="0">
                <a:latin typeface="Mongolian Baiti" charset="0"/>
                <a:ea typeface="Mongolian Baiti" charset="0"/>
                <a:cs typeface="Mongolian Baiti" charset="0"/>
              </a:rPr>
              <a:t>Grant believed this end could be accomplished if he could place his massive army in between Lee’s Army of Northern Virginia and Richmond. The other goal was to use his manpower advantage to systematically reduce Lee’s forces.</a:t>
            </a:r>
          </a:p>
          <a:p>
            <a:r>
              <a:rPr lang="en-US" dirty="0" smtClean="0">
                <a:latin typeface="Mongolian Baiti" charset="0"/>
                <a:ea typeface="Mongolian Baiti" charset="0"/>
                <a:cs typeface="Mongolian Baiti" charset="0"/>
              </a:rPr>
              <a:t>A series of three violent battles and many skirmishes would ensue in </a:t>
            </a:r>
            <a:r>
              <a:rPr lang="en-US" dirty="0" smtClean="0">
                <a:latin typeface="Mongolian Baiti" charset="0"/>
                <a:ea typeface="Mongolian Baiti" charset="0"/>
                <a:cs typeface="Mongolian Baiti" charset="0"/>
              </a:rPr>
              <a:t>1864, </a:t>
            </a:r>
            <a:r>
              <a:rPr lang="en-US" dirty="0" smtClean="0">
                <a:latin typeface="Mongolian Baiti" charset="0"/>
                <a:ea typeface="Mongolian Baiti" charset="0"/>
                <a:cs typeface="Mongolian Baiti" charset="0"/>
              </a:rPr>
              <a:t>in what came to be known as Grant’s Overland Campaign</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3074" name="Picture 2" descr="verland Campaig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8" y="1508121"/>
            <a:ext cx="48768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29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182560"/>
            <a:ext cx="10515600" cy="1325563"/>
          </a:xfrm>
        </p:spPr>
        <p:txBody>
          <a:bodyPr/>
          <a:lstStyle/>
          <a:p>
            <a:pPr algn="ctr"/>
            <a:r>
              <a:rPr lang="en-US" dirty="0" smtClean="0">
                <a:latin typeface="Mongolian Baiti" charset="0"/>
                <a:ea typeface="Mongolian Baiti" charset="0"/>
                <a:cs typeface="Mongolian Baiti" charset="0"/>
              </a:rPr>
              <a:t>The Wilderness</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29415" cy="4664077"/>
          </a:xfrm>
        </p:spPr>
        <p:txBody>
          <a:bodyPr>
            <a:normAutofit fontScale="92500" lnSpcReduction="20000"/>
          </a:bodyPr>
          <a:lstStyle/>
          <a:p>
            <a:r>
              <a:rPr lang="en-US" dirty="0" smtClean="0">
                <a:latin typeface="Mongolian Baiti" charset="0"/>
                <a:ea typeface="Mongolian Baiti" charset="0"/>
                <a:cs typeface="Mongolian Baiti" charset="0"/>
              </a:rPr>
              <a:t>On May 5, 1864, Grant led his army to a thick tangle of jungle-like forests near Fredericksburg known simply as “the Wilderness.” </a:t>
            </a:r>
          </a:p>
          <a:p>
            <a:r>
              <a:rPr lang="en-US" dirty="0" smtClean="0">
                <a:latin typeface="Mongolian Baiti" charset="0"/>
                <a:ea typeface="Mongolian Baiti" charset="0"/>
                <a:cs typeface="Mongolian Baiti" charset="0"/>
              </a:rPr>
              <a:t>Grant wanted to avoid fighting here, but Lee forced his hand by moving his army to intercept him.</a:t>
            </a:r>
          </a:p>
          <a:p>
            <a:r>
              <a:rPr lang="en-US" dirty="0" smtClean="0">
                <a:latin typeface="Mongolian Baiti" charset="0"/>
                <a:ea typeface="Mongolian Baiti" charset="0"/>
                <a:cs typeface="Mongolian Baiti" charset="0"/>
              </a:rPr>
              <a:t>Violent fighting ensued as the forests caught fire. Over 29,000 casualties were recorded here over two days, nearly 18,000 of which were of the Union. </a:t>
            </a:r>
          </a:p>
          <a:p>
            <a:r>
              <a:rPr lang="en-US" dirty="0" smtClean="0">
                <a:latin typeface="Mongolian Baiti" charset="0"/>
                <a:ea typeface="Mongolian Baiti" charset="0"/>
                <a:cs typeface="Mongolian Baiti" charset="0"/>
              </a:rPr>
              <a:t>Despite the </a:t>
            </a:r>
            <a:r>
              <a:rPr lang="en-US" dirty="0" smtClean="0">
                <a:latin typeface="Mongolian Baiti" charset="0"/>
                <a:ea typeface="Mongolian Baiti" charset="0"/>
                <a:cs typeface="Mongolian Baiti" charset="0"/>
              </a:rPr>
              <a:t>casualties</a:t>
            </a:r>
            <a:r>
              <a:rPr lang="en-US" dirty="0" smtClean="0">
                <a:latin typeface="Mongolian Baiti" charset="0"/>
                <a:ea typeface="Mongolian Baiti" charset="0"/>
                <a:cs typeface="Mongolian Baiti" charset="0"/>
              </a:rPr>
              <a:t>, Grant would not be deterred and continued </a:t>
            </a:r>
            <a:r>
              <a:rPr lang="en-US" dirty="0" smtClean="0">
                <a:latin typeface="Mongolian Baiti" charset="0"/>
                <a:ea typeface="Mongolian Baiti" charset="0"/>
                <a:cs typeface="Mongolian Baiti" charset="0"/>
              </a:rPr>
              <a:t>to </a:t>
            </a:r>
            <a:r>
              <a:rPr lang="en-US" dirty="0" smtClean="0">
                <a:latin typeface="Mongolian Baiti" charset="0"/>
                <a:ea typeface="Mongolian Baiti" charset="0"/>
                <a:cs typeface="Mongolian Baiti" charset="0"/>
              </a:rPr>
              <a:t>the south and east to try to place him army between Lee’s and Richmond. </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4098" name="Picture 2" descr="ilderness Postag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 y="1508122"/>
            <a:ext cx="446244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6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3" y="182559"/>
            <a:ext cx="10515600" cy="1325563"/>
          </a:xfrm>
        </p:spPr>
        <p:txBody>
          <a:bodyPr/>
          <a:lstStyle/>
          <a:p>
            <a:pPr algn="ctr"/>
            <a:r>
              <a:rPr lang="en-US" dirty="0" smtClean="0">
                <a:latin typeface="Mongolian Baiti" charset="0"/>
                <a:ea typeface="Mongolian Baiti" charset="0"/>
                <a:cs typeface="Mongolian Baiti" charset="0"/>
              </a:rPr>
              <a:t>Spotsylvania</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8" y="1508122"/>
            <a:ext cx="6729415" cy="4664077"/>
          </a:xfrm>
        </p:spPr>
        <p:txBody>
          <a:bodyPr>
            <a:normAutofit lnSpcReduction="10000"/>
          </a:bodyPr>
          <a:lstStyle/>
          <a:p>
            <a:r>
              <a:rPr lang="en-US" dirty="0" smtClean="0">
                <a:latin typeface="Mongolian Baiti" charset="0"/>
                <a:ea typeface="Mongolian Baiti" charset="0"/>
                <a:cs typeface="Mongolian Baiti" charset="0"/>
              </a:rPr>
              <a:t>Lee’s Army next </a:t>
            </a:r>
            <a:r>
              <a:rPr lang="en-US" dirty="0" smtClean="0">
                <a:latin typeface="Mongolian Baiti" charset="0"/>
                <a:ea typeface="Mongolian Baiti" charset="0"/>
                <a:cs typeface="Mongolian Baiti" charset="0"/>
              </a:rPr>
              <a:t>me </a:t>
            </a:r>
            <a:r>
              <a:rPr lang="en-US" dirty="0" smtClean="0">
                <a:latin typeface="Mongolian Baiti" charset="0"/>
                <a:ea typeface="Mongolian Baiti" charset="0"/>
                <a:cs typeface="Mongolian Baiti" charset="0"/>
              </a:rPr>
              <a:t>Grant at Spotsylvania as Grant </a:t>
            </a:r>
            <a:r>
              <a:rPr lang="en-US" dirty="0" smtClean="0">
                <a:latin typeface="Mongolian Baiti" charset="0"/>
                <a:ea typeface="Mongolian Baiti" charset="0"/>
                <a:cs typeface="Mongolian Baiti" charset="0"/>
              </a:rPr>
              <a:t>continued </a:t>
            </a:r>
            <a:r>
              <a:rPr lang="en-US" dirty="0" smtClean="0">
                <a:latin typeface="Mongolian Baiti" charset="0"/>
                <a:ea typeface="Mongolian Baiti" charset="0"/>
                <a:cs typeface="Mongolian Baiti" charset="0"/>
              </a:rPr>
              <a:t>the push to put his army in between Lee’s and </a:t>
            </a:r>
            <a:r>
              <a:rPr lang="en-US" dirty="0" smtClean="0">
                <a:latin typeface="Mongolian Baiti" charset="0"/>
                <a:ea typeface="Mongolian Baiti" charset="0"/>
                <a:cs typeface="Mongolian Baiti" charset="0"/>
              </a:rPr>
              <a:t>Richmond. </a:t>
            </a:r>
            <a:endParaRPr lang="en-US" dirty="0" smtClean="0">
              <a:latin typeface="Mongolian Baiti" charset="0"/>
              <a:ea typeface="Mongolian Baiti" charset="0"/>
              <a:cs typeface="Mongolian Baiti" charset="0"/>
            </a:endParaRPr>
          </a:p>
          <a:p>
            <a:r>
              <a:rPr lang="en-US" dirty="0" smtClean="0">
                <a:latin typeface="Mongolian Baiti" charset="0"/>
                <a:ea typeface="Mongolian Baiti" charset="0"/>
                <a:cs typeface="Mongolian Baiti" charset="0"/>
              </a:rPr>
              <a:t>This violent </a:t>
            </a:r>
            <a:r>
              <a:rPr lang="en-US" dirty="0" smtClean="0">
                <a:latin typeface="Mongolian Baiti" charset="0"/>
                <a:ea typeface="Mongolian Baiti" charset="0"/>
                <a:cs typeface="Mongolian Baiti" charset="0"/>
              </a:rPr>
              <a:t>battle </a:t>
            </a:r>
            <a:r>
              <a:rPr lang="en-US" dirty="0" smtClean="0">
                <a:latin typeface="Mongolian Baiti" charset="0"/>
                <a:ea typeface="Mongolian Baiti" charset="0"/>
                <a:cs typeface="Mongolian Baiti" charset="0"/>
              </a:rPr>
              <a:t>lasted </a:t>
            </a:r>
            <a:r>
              <a:rPr lang="en-US" dirty="0" smtClean="0">
                <a:latin typeface="Mongolian Baiti" charset="0"/>
                <a:ea typeface="Mongolian Baiti" charset="0"/>
                <a:cs typeface="Mongolian Baiti" charset="0"/>
              </a:rPr>
              <a:t>two weeks resulting in over 32,000 casualties and much hand-to-hand combat. </a:t>
            </a:r>
          </a:p>
          <a:p>
            <a:r>
              <a:rPr lang="en-US" dirty="0" smtClean="0">
                <a:latin typeface="Mongolian Baiti" charset="0"/>
                <a:ea typeface="Mongolian Baiti" charset="0"/>
                <a:cs typeface="Mongolian Baiti" charset="0"/>
              </a:rPr>
              <a:t>Much like the Wilderness, the battle is considered a draw, although the violence has reduced Lee’s Army more than it has Grant’s.</a:t>
            </a:r>
          </a:p>
          <a:p>
            <a:r>
              <a:rPr lang="en-US" dirty="0" smtClean="0">
                <a:latin typeface="Mongolian Baiti" charset="0"/>
                <a:ea typeface="Mongolian Baiti" charset="0"/>
                <a:cs typeface="Mongolian Baiti" charset="0"/>
              </a:rPr>
              <a:t>Grant continues to push to the southeast.</a:t>
            </a:r>
          </a:p>
          <a:p>
            <a:pPr marL="0" indent="0">
              <a:buNone/>
            </a:pP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5122" name="Picture 2" descr="attle of Spotsylvania Court House - Civil War Battle of Spotsyl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508122"/>
            <a:ext cx="4606120" cy="32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96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182559"/>
            <a:ext cx="10515600" cy="1325563"/>
          </a:xfrm>
        </p:spPr>
        <p:txBody>
          <a:bodyPr/>
          <a:lstStyle/>
          <a:p>
            <a:pPr algn="ctr"/>
            <a:r>
              <a:rPr lang="en-US" dirty="0" smtClean="0">
                <a:latin typeface="Mongolian Baiti" charset="0"/>
                <a:ea typeface="Mongolian Baiti" charset="0"/>
                <a:cs typeface="Mongolian Baiti" charset="0"/>
              </a:rPr>
              <a:t>Cold Harbor</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462585" y="1508122"/>
            <a:ext cx="6729415" cy="4664077"/>
          </a:xfrm>
        </p:spPr>
        <p:txBody>
          <a:bodyPr>
            <a:normAutofit fontScale="92500" lnSpcReduction="10000"/>
          </a:bodyPr>
          <a:lstStyle/>
          <a:p>
            <a:pPr>
              <a:buFont typeface="Arial" charset="0"/>
              <a:buChar char="•"/>
            </a:pPr>
            <a:r>
              <a:rPr lang="en-US" dirty="0" smtClean="0">
                <a:latin typeface="Mongolian Baiti" charset="0"/>
                <a:ea typeface="Mongolian Baiti" charset="0"/>
                <a:cs typeface="Mongolian Baiti" charset="0"/>
              </a:rPr>
              <a:t>Now only ten miles from Richmond, </a:t>
            </a:r>
            <a:r>
              <a:rPr lang="en-US" dirty="0" smtClean="0">
                <a:latin typeface="Mongolian Baiti" charset="0"/>
                <a:ea typeface="Mongolian Baiti" charset="0"/>
                <a:cs typeface="Mongolian Baiti" charset="0"/>
              </a:rPr>
              <a:t>Union forces </a:t>
            </a:r>
            <a:r>
              <a:rPr lang="en-US" dirty="0" smtClean="0">
                <a:latin typeface="Mongolian Baiti" charset="0"/>
                <a:ea typeface="Mongolian Baiti" charset="0"/>
                <a:cs typeface="Mongolian Baiti" charset="0"/>
              </a:rPr>
              <a:t>and Confederate forces again clash on May 31, 1864, at Cold Harbor. </a:t>
            </a:r>
          </a:p>
          <a:p>
            <a:pPr>
              <a:buFont typeface="Arial" charset="0"/>
              <a:buChar char="•"/>
            </a:pPr>
            <a:r>
              <a:rPr lang="en-US" dirty="0" smtClean="0">
                <a:latin typeface="Mongolian Baiti" charset="0"/>
                <a:ea typeface="Mongolian Baiti" charset="0"/>
                <a:cs typeface="Mongolian Baiti" charset="0"/>
              </a:rPr>
              <a:t>Lee’s Army and his reinforcements were successful in building fortifications that extended seven miles. </a:t>
            </a:r>
          </a:p>
          <a:p>
            <a:pPr>
              <a:buFont typeface="Arial" charset="0"/>
              <a:buChar char="•"/>
            </a:pPr>
            <a:r>
              <a:rPr lang="en-US" dirty="0" smtClean="0">
                <a:latin typeface="Mongolian Baiti" charset="0"/>
                <a:ea typeface="Mongolian Baiti" charset="0"/>
                <a:cs typeface="Mongolian Baiti" charset="0"/>
              </a:rPr>
              <a:t>These proved impossible for the Union Army to breach, and Confederate forces routed them. </a:t>
            </a:r>
          </a:p>
          <a:p>
            <a:pPr>
              <a:buFont typeface="Arial" charset="0"/>
              <a:buChar char="•"/>
            </a:pPr>
            <a:r>
              <a:rPr lang="en-US" dirty="0" smtClean="0">
                <a:latin typeface="Mongolian Baiti" charset="0"/>
                <a:ea typeface="Mongolian Baiti" charset="0"/>
                <a:cs typeface="Mongolian Baiti" charset="0"/>
              </a:rPr>
              <a:t>Grant suffered 13,000 Casualties compared to Lee’s 6,000. Grant would </a:t>
            </a:r>
            <a:r>
              <a:rPr lang="en-US" dirty="0" smtClean="0">
                <a:latin typeface="Mongolian Baiti" charset="0"/>
                <a:ea typeface="Mongolian Baiti" charset="0"/>
                <a:cs typeface="Mongolian Baiti" charset="0"/>
              </a:rPr>
              <a:t>later admit that  </a:t>
            </a:r>
            <a:r>
              <a:rPr lang="en-US" dirty="0" smtClean="0">
                <a:latin typeface="Mongolian Baiti" charset="0"/>
                <a:ea typeface="Mongolian Baiti" charset="0"/>
                <a:cs typeface="Mongolian Baiti" charset="0"/>
              </a:rPr>
              <a:t>fighting at Cold </a:t>
            </a:r>
            <a:r>
              <a:rPr lang="en-US" dirty="0" smtClean="0">
                <a:latin typeface="Mongolian Baiti" charset="0"/>
                <a:ea typeface="Mongolian Baiti" charset="0"/>
                <a:cs typeface="Mongolian Baiti" charset="0"/>
              </a:rPr>
              <a:t>Harbor </a:t>
            </a:r>
            <a:r>
              <a:rPr lang="en-US" dirty="0" smtClean="0">
                <a:latin typeface="Mongolian Baiti" charset="0"/>
                <a:ea typeface="Mongolian Baiti" charset="0"/>
                <a:cs typeface="Mongolian Baiti" charset="0"/>
              </a:rPr>
              <a:t>was his worst decision of the </a:t>
            </a:r>
            <a:r>
              <a:rPr lang="en-US" dirty="0" smtClean="0">
                <a:latin typeface="Mongolian Baiti" charset="0"/>
                <a:ea typeface="Mongolian Baiti" charset="0"/>
                <a:cs typeface="Mongolian Baiti" charset="0"/>
              </a:rPr>
              <a:t>war, </a:t>
            </a:r>
            <a:r>
              <a:rPr lang="en-US" dirty="0" smtClean="0">
                <a:latin typeface="Mongolian Baiti" charset="0"/>
                <a:ea typeface="Mongolian Baiti" charset="0"/>
                <a:cs typeface="Mongolian Baiti" charset="0"/>
              </a:rPr>
              <a:t>and he feared it served to improve Confederate morale. </a:t>
            </a:r>
          </a:p>
          <a:p>
            <a:pPr marL="0" indent="0">
              <a:buNone/>
            </a:pPr>
            <a:endParaRPr lang="en-US" dirty="0" smtClean="0">
              <a:latin typeface="Mongolian Baiti" charset="0"/>
              <a:ea typeface="Mongolian Baiti" charset="0"/>
              <a:cs typeface="Mongolian Baiti" charset="0"/>
            </a:endParaRPr>
          </a:p>
        </p:txBody>
      </p:sp>
      <p:pic>
        <p:nvPicPr>
          <p:cNvPr id="6146" name="Picture 2" descr="attle of Cold Harb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 y="1508122"/>
            <a:ext cx="4943475" cy="330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39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1" y="182559"/>
            <a:ext cx="10515600" cy="1325563"/>
          </a:xfrm>
        </p:spPr>
        <p:txBody>
          <a:bodyPr/>
          <a:lstStyle/>
          <a:p>
            <a:pPr algn="ctr"/>
            <a:r>
              <a:rPr lang="en-US" dirty="0" smtClean="0">
                <a:latin typeface="Mongolian Baiti" charset="0"/>
                <a:ea typeface="Mongolian Baiti" charset="0"/>
                <a:cs typeface="Mongolian Baiti" charset="0"/>
              </a:rPr>
              <a:t>Effects of the Overland Campaign</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143499" y="1508122"/>
            <a:ext cx="6686552" cy="4806953"/>
          </a:xfrm>
        </p:spPr>
        <p:txBody>
          <a:bodyPr>
            <a:normAutofit/>
          </a:bodyPr>
          <a:lstStyle/>
          <a:p>
            <a:pPr>
              <a:buFont typeface="Arial" charset="0"/>
              <a:buChar char="•"/>
            </a:pPr>
            <a:r>
              <a:rPr lang="en-US" dirty="0" smtClean="0">
                <a:latin typeface="Mongolian Baiti" charset="0"/>
                <a:ea typeface="Mongolian Baiti" charset="0"/>
                <a:cs typeface="Mongolian Baiti" charset="0"/>
              </a:rPr>
              <a:t>Lee’s impressive victory at Cold Harbor would be his last in the Civil </a:t>
            </a:r>
            <a:r>
              <a:rPr lang="en-US" dirty="0" smtClean="0">
                <a:latin typeface="Mongolian Baiti" charset="0"/>
                <a:ea typeface="Mongolian Baiti" charset="0"/>
                <a:cs typeface="Mongolian Baiti" charset="0"/>
              </a:rPr>
              <a:t>War.</a:t>
            </a:r>
            <a:endParaRPr lang="en-US" dirty="0" smtClean="0">
              <a:latin typeface="Mongolian Baiti" charset="0"/>
              <a:ea typeface="Mongolian Baiti" charset="0"/>
              <a:cs typeface="Mongolian Baiti" charset="0"/>
            </a:endParaRPr>
          </a:p>
          <a:p>
            <a:pPr>
              <a:buFont typeface="Arial" charset="0"/>
              <a:buChar char="•"/>
            </a:pPr>
            <a:r>
              <a:rPr lang="en-US" dirty="0" smtClean="0">
                <a:latin typeface="Mongolian Baiti" charset="0"/>
                <a:ea typeface="Mongolian Baiti" charset="0"/>
                <a:cs typeface="Mongolian Baiti" charset="0"/>
              </a:rPr>
              <a:t>Despite </a:t>
            </a:r>
            <a:r>
              <a:rPr lang="en-US" dirty="0" smtClean="0">
                <a:latin typeface="Mongolian Baiti" charset="0"/>
                <a:ea typeface="Mongolian Baiti" charset="0"/>
                <a:cs typeface="Mongolian Baiti" charset="0"/>
              </a:rPr>
              <a:t>Lee’s </a:t>
            </a:r>
            <a:r>
              <a:rPr lang="en-US" dirty="0" smtClean="0">
                <a:latin typeface="Mongolian Baiti" charset="0"/>
                <a:ea typeface="Mongolian Baiti" charset="0"/>
                <a:cs typeface="Mongolian Baiti" charset="0"/>
              </a:rPr>
              <a:t>victory, Union </a:t>
            </a:r>
            <a:r>
              <a:rPr lang="en-US" dirty="0" smtClean="0">
                <a:latin typeface="Mongolian Baiti" charset="0"/>
                <a:ea typeface="Mongolian Baiti" charset="0"/>
                <a:cs typeface="Mongolian Baiti" charset="0"/>
              </a:rPr>
              <a:t>forces </a:t>
            </a:r>
            <a:r>
              <a:rPr lang="en-US" dirty="0" smtClean="0">
                <a:latin typeface="Mongolian Baiti" charset="0"/>
                <a:ea typeface="Mongolian Baiti" charset="0"/>
                <a:cs typeface="Mongolian Baiti" charset="0"/>
              </a:rPr>
              <a:t>would move across the James River, in </a:t>
            </a:r>
            <a:r>
              <a:rPr lang="en-US" dirty="0" smtClean="0">
                <a:latin typeface="Mongolian Baiti" charset="0"/>
                <a:ea typeface="Mongolian Baiti" charset="0"/>
                <a:cs typeface="Mongolian Baiti" charset="0"/>
              </a:rPr>
              <a:t>preparation for launching </a:t>
            </a:r>
            <a:r>
              <a:rPr lang="en-US" dirty="0" smtClean="0">
                <a:latin typeface="Mongolian Baiti" charset="0"/>
                <a:ea typeface="Mongolian Baiti" charset="0"/>
                <a:cs typeface="Mongolian Baiti" charset="0"/>
              </a:rPr>
              <a:t>a major attack on Petersburg – a crucial railroad junction 40 miles south of Richmond, that served as its most important supply line. Lee was forced to collapse his defenses to Petersburg and Richmond for what could be a final </a:t>
            </a:r>
            <a:r>
              <a:rPr lang="en-US" dirty="0" smtClean="0">
                <a:latin typeface="Mongolian Baiti" charset="0"/>
                <a:ea typeface="Mongolian Baiti" charset="0"/>
                <a:cs typeface="Mongolian Baiti" charset="0"/>
              </a:rPr>
              <a:t>stand.</a:t>
            </a:r>
            <a:endParaRPr lang="en-US" dirty="0" smtClean="0">
              <a:latin typeface="Mongolian Baiti" charset="0"/>
              <a:ea typeface="Mongolian Baiti" charset="0"/>
              <a:cs typeface="Mongolian Baiti" charset="0"/>
            </a:endParaRPr>
          </a:p>
          <a:p>
            <a:pPr marL="0" indent="0">
              <a:buNone/>
            </a:pPr>
            <a:endParaRPr lang="en-US" dirty="0" smtClean="0">
              <a:latin typeface="Mongolian Baiti" charset="0"/>
              <a:ea typeface="Mongolian Baiti" charset="0"/>
              <a:cs typeface="Mongolian Baiti" charset="0"/>
            </a:endParaRPr>
          </a:p>
        </p:txBody>
      </p:sp>
      <p:pic>
        <p:nvPicPr>
          <p:cNvPr id="1028" name="Picture 4" descr="898 Ulysses S. Grant Stamp Painting by Historic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614488"/>
            <a:ext cx="3488944"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17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775" y="131762"/>
            <a:ext cx="10515600" cy="1325563"/>
          </a:xfrm>
        </p:spPr>
        <p:txBody>
          <a:bodyPr/>
          <a:lstStyle/>
          <a:p>
            <a:pPr algn="ctr"/>
            <a:r>
              <a:rPr lang="en-US" dirty="0" smtClean="0">
                <a:latin typeface="Mongolian Baiti" charset="0"/>
                <a:ea typeface="Mongolian Baiti" charset="0"/>
                <a:cs typeface="Mongolian Baiti" charset="0"/>
              </a:rPr>
              <a:t>Grant’s Position – Summer 1864</a:t>
            </a:r>
            <a:endParaRPr lang="en-US" dirty="0">
              <a:latin typeface="Mongolian Baiti" charset="0"/>
              <a:ea typeface="Mongolian Baiti" charset="0"/>
              <a:cs typeface="Mongolian Baiti" charset="0"/>
            </a:endParaRPr>
          </a:p>
        </p:txBody>
      </p:sp>
      <p:sp>
        <p:nvSpPr>
          <p:cNvPr id="3" name="Content Placeholder 2"/>
          <p:cNvSpPr>
            <a:spLocks noGrp="1"/>
          </p:cNvSpPr>
          <p:nvPr>
            <p:ph idx="1"/>
          </p:nvPr>
        </p:nvSpPr>
        <p:spPr>
          <a:xfrm>
            <a:off x="5033960" y="1457325"/>
            <a:ext cx="6729415" cy="4664077"/>
          </a:xfrm>
        </p:spPr>
        <p:txBody>
          <a:bodyPr>
            <a:normAutofit fontScale="92500"/>
          </a:bodyPr>
          <a:lstStyle/>
          <a:p>
            <a:pPr>
              <a:buFont typeface="Arial" charset="0"/>
              <a:buChar char="•"/>
            </a:pPr>
            <a:r>
              <a:rPr lang="en-US" dirty="0" smtClean="0">
                <a:latin typeface="Mongolian Baiti" charset="0"/>
                <a:ea typeface="Mongolian Baiti" charset="0"/>
                <a:cs typeface="Mongolian Baiti" charset="0"/>
              </a:rPr>
              <a:t>Although Grant’s initial hope was to destroy the Army of Northern Virginia, he changed his objective.</a:t>
            </a:r>
          </a:p>
          <a:p>
            <a:pPr>
              <a:buFont typeface="Arial" charset="0"/>
              <a:buChar char="•"/>
            </a:pPr>
            <a:r>
              <a:rPr lang="en-US" dirty="0" smtClean="0">
                <a:latin typeface="Mongolian Baiti" charset="0"/>
                <a:ea typeface="Mongolian Baiti" charset="0"/>
                <a:cs typeface="Mongolian Baiti" charset="0"/>
              </a:rPr>
              <a:t>Now, he would use strategy and patience to create a hopeless situation for the Confederates.</a:t>
            </a:r>
          </a:p>
          <a:p>
            <a:pPr>
              <a:buFont typeface="Arial" charset="0"/>
              <a:buChar char="•"/>
            </a:pPr>
            <a:r>
              <a:rPr lang="en-US" dirty="0" smtClean="0">
                <a:latin typeface="Mongolian Baiti" charset="0"/>
                <a:ea typeface="Mongolian Baiti" charset="0"/>
                <a:cs typeface="Mongolian Baiti" charset="0"/>
              </a:rPr>
              <a:t>He planned to besiege the city of Petersburg, something, at this point, Lee was powerless to prevent. </a:t>
            </a:r>
          </a:p>
          <a:p>
            <a:pPr>
              <a:buFont typeface="Arial" charset="0"/>
              <a:buChar char="•"/>
            </a:pPr>
            <a:r>
              <a:rPr lang="en-US" dirty="0" smtClean="0">
                <a:latin typeface="Mongolian Baiti" charset="0"/>
                <a:ea typeface="Mongolian Baiti" charset="0"/>
                <a:cs typeface="Mongolian Baiti" charset="0"/>
              </a:rPr>
              <a:t>A prolonged siege was not ideal, but it meant the beginning of the end for Lee’s Army.</a:t>
            </a:r>
          </a:p>
          <a:p>
            <a:pPr>
              <a:buFont typeface="Arial" charset="0"/>
              <a:buChar char="•"/>
            </a:pPr>
            <a:r>
              <a:rPr lang="en-US" dirty="0" smtClean="0">
                <a:latin typeface="Mongolian Baiti" charset="0"/>
                <a:ea typeface="Mongolian Baiti" charset="0"/>
                <a:cs typeface="Mongolian Baiti" charset="0"/>
              </a:rPr>
              <a:t>How long could they hold out? </a:t>
            </a:r>
          </a:p>
          <a:p>
            <a:pPr marL="0" indent="0">
              <a:buNone/>
            </a:pPr>
            <a:endParaRPr lang="en-US" dirty="0" smtClean="0">
              <a:latin typeface="Mongolian Baiti" charset="0"/>
              <a:ea typeface="Mongolian Baiti" charset="0"/>
              <a:cs typeface="Mongolian Baiti" charset="0"/>
            </a:endParaRPr>
          </a:p>
        </p:txBody>
      </p:sp>
      <p:pic>
        <p:nvPicPr>
          <p:cNvPr id="7170" name="Picture 2" descr="eneral Ulysses S. Grant at City Point, Virginia, in August 18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0" y="1457325"/>
            <a:ext cx="3330580" cy="407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85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20833</TotalTime>
  <Words>686</Words>
  <Application>Microsoft Macintosh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Calibri Light</vt:lpstr>
      <vt:lpstr>Mongolian Baiti</vt:lpstr>
      <vt:lpstr>Arial</vt:lpstr>
      <vt:lpstr>Office Theme</vt:lpstr>
      <vt:lpstr>The Beginning of the End  Grant’s Overland Campaign</vt:lpstr>
      <vt:lpstr>Where are we in the Civil War? </vt:lpstr>
      <vt:lpstr>1864</vt:lpstr>
      <vt:lpstr>The Plan</vt:lpstr>
      <vt:lpstr>The Wilderness</vt:lpstr>
      <vt:lpstr>Spotsylvania</vt:lpstr>
      <vt:lpstr>Cold Harbor</vt:lpstr>
      <vt:lpstr>Effects of the Overland Campaign</vt:lpstr>
      <vt:lpstr>Grant’s Position – Summer 1864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Brown  Rebellion</dc:title>
  <dc:creator>Microsoft Office User</dc:creator>
  <cp:lastModifiedBy>Microsoft Office User</cp:lastModifiedBy>
  <cp:revision>59</cp:revision>
  <dcterms:created xsi:type="dcterms:W3CDTF">2020-04-02T11:41:42Z</dcterms:created>
  <dcterms:modified xsi:type="dcterms:W3CDTF">2020-05-29T12:51:18Z</dcterms:modified>
</cp:coreProperties>
</file>