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6"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4402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715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16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13567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F312C-C926-F842-9F0D-12BF6BEA5483}"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8405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F312C-C926-F842-9F0D-12BF6BEA5483}"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19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F312C-C926-F842-9F0D-12BF6BEA5483}" type="datetimeFigureOut">
              <a:rPr lang="en-US" smtClean="0"/>
              <a:t>4/7/20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9516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F312C-C926-F842-9F0D-12BF6BEA5483}" type="datetimeFigureOut">
              <a:rPr lang="en-US" smtClean="0"/>
              <a:t>4/7/20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642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F312C-C926-F842-9F0D-12BF6BEA5483}" type="datetimeFigureOut">
              <a:rPr lang="en-US" smtClean="0"/>
              <a:t>4/7/20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14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59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87164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312C-C926-F842-9F0D-12BF6BEA5483}" type="datetimeFigureOut">
              <a:rPr lang="en-US" smtClean="0"/>
              <a:t>4/7/20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B13A-D32A-A042-BCD2-B859373EDE45}" type="slidenum">
              <a:rPr lang="en-US" smtClean="0"/>
              <a:t>‹#›</a:t>
            </a:fld>
            <a:endParaRPr lang="en-US"/>
          </a:p>
        </p:txBody>
      </p:sp>
    </p:spTree>
    <p:extLst>
      <p:ext uri="{BB962C8B-B14F-4D97-AF65-F5344CB8AC3E}">
        <p14:creationId xmlns:p14="http://schemas.microsoft.com/office/powerpoint/2010/main" val="5260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599" y="1958553"/>
            <a:ext cx="6977062" cy="2263774"/>
          </a:xfrm>
        </p:spPr>
        <p:txBody>
          <a:bodyPr>
            <a:normAutofit fontScale="90000"/>
          </a:bodyPr>
          <a:lstStyle/>
          <a:p>
            <a:r>
              <a:rPr lang="en-US" dirty="0" smtClean="0">
                <a:latin typeface="Mongolian Baiti" charset="0"/>
                <a:ea typeface="Mongolian Baiti" charset="0"/>
                <a:cs typeface="Mongolian Baiti" charset="0"/>
              </a:rPr>
              <a:t>The Election </a:t>
            </a:r>
            <a:br>
              <a:rPr lang="en-US" dirty="0" smtClean="0">
                <a:latin typeface="Mongolian Baiti" charset="0"/>
                <a:ea typeface="Mongolian Baiti" charset="0"/>
                <a:cs typeface="Mongolian Baiti" charset="0"/>
              </a:rPr>
            </a:br>
            <a:r>
              <a:rPr lang="en-US" dirty="0" smtClean="0">
                <a:latin typeface="Mongolian Baiti" charset="0"/>
                <a:ea typeface="Mongolian Baiti" charset="0"/>
                <a:cs typeface="Mongolian Baiti" charset="0"/>
              </a:rPr>
              <a:t>of 1860</a:t>
            </a:r>
            <a:br>
              <a:rPr lang="en-US" dirty="0" smtClean="0">
                <a:latin typeface="Mongolian Baiti" charset="0"/>
                <a:ea typeface="Mongolian Baiti" charset="0"/>
                <a:cs typeface="Mongolian Baiti" charset="0"/>
              </a:rPr>
            </a:br>
            <a:r>
              <a:rPr lang="en-US" dirty="0" smtClean="0">
                <a:latin typeface="Mongolian Baiti" charset="0"/>
                <a:ea typeface="Mongolian Baiti" charset="0"/>
                <a:cs typeface="Mongolian Baiti" charset="0"/>
              </a:rPr>
              <a:t>and Secession of</a:t>
            </a:r>
            <a:br>
              <a:rPr lang="en-US" dirty="0" smtClean="0">
                <a:latin typeface="Mongolian Baiti" charset="0"/>
                <a:ea typeface="Mongolian Baiti" charset="0"/>
                <a:cs typeface="Mongolian Baiti" charset="0"/>
              </a:rPr>
            </a:br>
            <a:r>
              <a:rPr lang="en-US" dirty="0" smtClean="0">
                <a:latin typeface="Mongolian Baiti" charset="0"/>
                <a:ea typeface="Mongolian Baiti" charset="0"/>
                <a:cs typeface="Mongolian Baiti" charset="0"/>
              </a:rPr>
              <a:t>Southern States</a:t>
            </a:r>
            <a:endParaRPr lang="en-US" dirty="0">
              <a:latin typeface="Mongolian Baiti" charset="0"/>
              <a:ea typeface="Mongolian Baiti" charset="0"/>
              <a:cs typeface="Mongolian Baiti" charset="0"/>
            </a:endParaRPr>
          </a:p>
        </p:txBody>
      </p:sp>
      <p:sp>
        <p:nvSpPr>
          <p:cNvPr id="4" name="Rectangle 3"/>
          <p:cNvSpPr/>
          <p:nvPr/>
        </p:nvSpPr>
        <p:spPr>
          <a:xfrm>
            <a:off x="7923040" y="307975"/>
            <a:ext cx="2399055" cy="369332"/>
          </a:xfrm>
          <a:prstGeom prst="rect">
            <a:avLst/>
          </a:prstGeom>
        </p:spPr>
        <p:txBody>
          <a:bodyPr wrap="none">
            <a:spAutoFit/>
          </a:bodyPr>
          <a:lstStyle/>
          <a:p>
            <a:r>
              <a:rPr lang="en-US" b="1" smtClean="0">
                <a:latin typeface="Mongolian Baiti" charset="0"/>
                <a:ea typeface="Mongolian Baiti" charset="0"/>
                <a:cs typeface="Mongolian Baiti" charset="0"/>
              </a:rPr>
              <a:t>Causes of the Civil War</a:t>
            </a:r>
            <a:endParaRPr lang="en-US" b="1" dirty="0">
              <a:latin typeface="Mongolian Baiti" charset="0"/>
              <a:ea typeface="Mongolian Baiti" charset="0"/>
              <a:cs typeface="Mongolian Baiti"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285" y="4714318"/>
            <a:ext cx="4500563" cy="1178719"/>
          </a:xfrm>
          <a:prstGeom prst="rect">
            <a:avLst/>
          </a:prstGeom>
        </p:spPr>
      </p:pic>
      <p:pic>
        <p:nvPicPr>
          <p:cNvPr id="1038" name="Picture 14" descr=".S. Presidential Election of 1860 | Candidates &amp; Results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28" y="1216531"/>
            <a:ext cx="5438125" cy="396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0"/>
            <a:ext cx="10515600" cy="1325563"/>
          </a:xfrm>
        </p:spPr>
        <p:txBody>
          <a:bodyPr/>
          <a:lstStyle/>
          <a:p>
            <a:pPr algn="ctr"/>
            <a:r>
              <a:rPr lang="en-US" dirty="0" smtClean="0">
                <a:latin typeface="Mongolian Baiti" charset="0"/>
                <a:ea typeface="Mongolian Baiti" charset="0"/>
                <a:cs typeface="Mongolian Baiti" charset="0"/>
              </a:rPr>
              <a:t>What did Lincoln’s Election Mean?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6324600" y="1690687"/>
            <a:ext cx="5729287" cy="4452937"/>
          </a:xfrm>
        </p:spPr>
        <p:txBody>
          <a:bodyPr>
            <a:normAutofit lnSpcReduction="10000"/>
          </a:bodyPr>
          <a:lstStyle/>
          <a:p>
            <a:pPr>
              <a:buFont typeface="Arial" charset="0"/>
              <a:buChar char="•"/>
            </a:pPr>
            <a:r>
              <a:rPr lang="en-US" dirty="0" smtClean="0">
                <a:latin typeface="Mongolian Baiti" charset="0"/>
                <a:ea typeface="Mongolian Baiti" charset="0"/>
                <a:cs typeface="Mongolian Baiti" charset="0"/>
              </a:rPr>
              <a:t>To the Southern states, it meant a certain limit on slavery and eventual prohibition of it. </a:t>
            </a:r>
          </a:p>
          <a:p>
            <a:pPr>
              <a:buFont typeface="Arial" charset="0"/>
              <a:buChar char="•"/>
            </a:pPr>
            <a:r>
              <a:rPr lang="en-US" dirty="0" smtClean="0">
                <a:latin typeface="Mongolian Baiti" charset="0"/>
                <a:ea typeface="Mongolian Baiti" charset="0"/>
                <a:cs typeface="Mongolian Baiti" charset="0"/>
              </a:rPr>
              <a:t>South Carolina issued its Declaration of Secession on December 20, 1860, becoming the first state to secede from America. This meant it voted to leave the United States.</a:t>
            </a:r>
          </a:p>
          <a:p>
            <a:pPr>
              <a:buFont typeface="Arial" charset="0"/>
              <a:buChar char="•"/>
            </a:pPr>
            <a:r>
              <a:rPr lang="en-US" dirty="0" smtClean="0">
                <a:latin typeface="Mongolian Baiti" charset="0"/>
                <a:ea typeface="Mongolian Baiti" charset="0"/>
                <a:cs typeface="Mongolian Baiti" charset="0"/>
              </a:rPr>
              <a:t>Six other states would soon follow South Carolina’s lead. </a:t>
            </a:r>
          </a:p>
          <a:p>
            <a:pPr>
              <a:buFont typeface="Arial" charset="0"/>
              <a:buChar char="•"/>
            </a:pPr>
            <a:r>
              <a:rPr lang="en-US" dirty="0" smtClean="0">
                <a:latin typeface="Mongolian Baiti" charset="0"/>
                <a:ea typeface="Mongolian Baiti" charset="0"/>
                <a:cs typeface="Mongolian Baiti" charset="0"/>
              </a:rPr>
              <a:t>Civil War was a certainty</a:t>
            </a:r>
          </a:p>
          <a:p>
            <a:pPr marL="0" indent="0">
              <a:buNone/>
            </a:pPr>
            <a:endParaRPr lang="en-US" dirty="0" smtClean="0">
              <a:latin typeface="Mongolian Baiti" charset="0"/>
              <a:ea typeface="Mongolian Baiti" charset="0"/>
              <a:cs typeface="Mongolian Baiti"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8" y="1690687"/>
            <a:ext cx="6037262" cy="4058898"/>
          </a:xfrm>
          <a:prstGeom prst="rect">
            <a:avLst/>
          </a:prstGeom>
        </p:spPr>
      </p:pic>
    </p:spTree>
    <p:extLst>
      <p:ext uri="{BB962C8B-B14F-4D97-AF65-F5344CB8AC3E}">
        <p14:creationId xmlns:p14="http://schemas.microsoft.com/office/powerpoint/2010/main" val="139192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Effect of the John Brown Rebellion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881688" y="1690687"/>
            <a:ext cx="5834062" cy="4652963"/>
          </a:xfrm>
        </p:spPr>
        <p:txBody>
          <a:bodyPr>
            <a:normAutofit/>
          </a:bodyPr>
          <a:lstStyle/>
          <a:p>
            <a:pPr>
              <a:buFont typeface="Arial" charset="0"/>
              <a:buChar char="•"/>
            </a:pPr>
            <a:r>
              <a:rPr lang="en-US" dirty="0" smtClean="0">
                <a:latin typeface="Mongolian Baiti" charset="0"/>
                <a:ea typeface="Mongolian Baiti" charset="0"/>
                <a:cs typeface="Mongolian Baiti" charset="0"/>
              </a:rPr>
              <a:t>Relations between the North and South deteriorated further.</a:t>
            </a:r>
          </a:p>
          <a:p>
            <a:pPr>
              <a:buFont typeface="Arial" charset="0"/>
              <a:buChar char="•"/>
            </a:pPr>
            <a:r>
              <a:rPr lang="en-US" dirty="0" smtClean="0">
                <a:latin typeface="Mongolian Baiti" charset="0"/>
                <a:ea typeface="Mongolian Baiti" charset="0"/>
                <a:cs typeface="Mongolian Baiti" charset="0"/>
              </a:rPr>
              <a:t>Many southerners believed the John Brown Rebellion was sanctioned by the U.S. Government in an attempt to free the slaves.</a:t>
            </a:r>
          </a:p>
          <a:p>
            <a:pPr>
              <a:buFont typeface="Arial" charset="0"/>
              <a:buChar char="•"/>
            </a:pPr>
            <a:r>
              <a:rPr lang="en-US" dirty="0" smtClean="0">
                <a:latin typeface="Mongolian Baiti" charset="0"/>
                <a:ea typeface="Mongolian Baiti" charset="0"/>
                <a:cs typeface="Mongolian Baiti" charset="0"/>
              </a:rPr>
              <a:t>Because no slaves had volunteered to help in the rebellion, Southern slaveholders took this to mean that slaves were content in their condition.</a:t>
            </a:r>
          </a:p>
          <a:p>
            <a:pPr marL="0" indent="0">
              <a:buNone/>
            </a:pPr>
            <a:endParaRPr lang="en-US" dirty="0" smtClean="0">
              <a:latin typeface="Mongolian Baiti" charset="0"/>
              <a:ea typeface="Mongolian Baiti" charset="0"/>
              <a:cs typeface="Mongolian Baiti" charset="0"/>
            </a:endParaRPr>
          </a:p>
        </p:txBody>
      </p:sp>
      <p:pic>
        <p:nvPicPr>
          <p:cNvPr id="7170" name="Picture 2" descr="he swashbuckling tale of John Brown – and why martyrs and madm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4757737" cy="475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Where are we in the path to Civil War? </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p:txBody>
          <a:bodyPr>
            <a:normAutofit/>
          </a:bodyPr>
          <a:lstStyle/>
          <a:p>
            <a:r>
              <a:rPr lang="en-US" dirty="0" smtClean="0">
                <a:latin typeface="Mongolian Baiti" charset="0"/>
                <a:ea typeface="Mongolian Baiti" charset="0"/>
                <a:cs typeface="Mongolian Baiti" charset="0"/>
              </a:rPr>
              <a:t>The Dred Scott Decision handed down by the United States Supreme Court reaffirmed that slaves were considered property and had no personal or civil rights. It also declared the territorial limits on slavery as defined by the Missouri Compromise unconstitutional.</a:t>
            </a:r>
          </a:p>
          <a:p>
            <a:r>
              <a:rPr lang="en-US" dirty="0" smtClean="0">
                <a:latin typeface="Mongolian Baiti" charset="0"/>
                <a:ea typeface="Mongolian Baiti" charset="0"/>
                <a:cs typeface="Mongolian Baiti" charset="0"/>
              </a:rPr>
              <a:t>The John Brown </a:t>
            </a:r>
            <a:r>
              <a:rPr lang="en-US" smtClean="0">
                <a:latin typeface="Mongolian Baiti" charset="0"/>
                <a:ea typeface="Mongolian Baiti" charset="0"/>
                <a:cs typeface="Mongolian Baiti" charset="0"/>
              </a:rPr>
              <a:t>Rebellion </a:t>
            </a:r>
            <a:r>
              <a:rPr lang="en-US" smtClean="0">
                <a:latin typeface="Mongolian Baiti" charset="0"/>
                <a:ea typeface="Mongolian Baiti" charset="0"/>
                <a:cs typeface="Mongolian Baiti" charset="0"/>
              </a:rPr>
              <a:t>made </a:t>
            </a:r>
            <a:r>
              <a:rPr lang="en-US" dirty="0" smtClean="0">
                <a:latin typeface="Mongolian Baiti" charset="0"/>
                <a:ea typeface="Mongolian Baiti" charset="0"/>
                <a:cs typeface="Mongolian Baiti" charset="0"/>
              </a:rPr>
              <a:t>things even worse between the North and the South. Many in the South believed it to be a government conspiracy to free slaves and destroy the Southern Economy and way of life. </a:t>
            </a:r>
          </a:p>
          <a:p>
            <a:pPr marL="0" indent="0" algn="ctr">
              <a:buNone/>
            </a:pPr>
            <a:r>
              <a:rPr lang="en-US" b="1" u="sng" dirty="0" smtClean="0">
                <a:latin typeface="Mongolian Baiti" charset="0"/>
                <a:ea typeface="Mongolian Baiti" charset="0"/>
                <a:cs typeface="Mongolian Baiti" charset="0"/>
              </a:rPr>
              <a:t>We Start in 1860</a:t>
            </a:r>
          </a:p>
        </p:txBody>
      </p:sp>
    </p:spTree>
    <p:extLst>
      <p:ext uri="{BB962C8B-B14F-4D97-AF65-F5344CB8AC3E}">
        <p14:creationId xmlns:p14="http://schemas.microsoft.com/office/powerpoint/2010/main" val="12252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Who was James Buchanan?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9" y="1893886"/>
            <a:ext cx="6210301" cy="3170238"/>
          </a:xfrm>
        </p:spPr>
        <p:txBody>
          <a:bodyPr>
            <a:normAutofit fontScale="85000" lnSpcReduction="20000"/>
          </a:bodyPr>
          <a:lstStyle/>
          <a:p>
            <a:r>
              <a:rPr lang="en-US" dirty="0" smtClean="0">
                <a:latin typeface="Mongolian Baiti" charset="0"/>
                <a:ea typeface="Mongolian Baiti" charset="0"/>
                <a:cs typeface="Mongolian Baiti" charset="0"/>
              </a:rPr>
              <a:t>15</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President (1857-1861)</a:t>
            </a:r>
          </a:p>
          <a:p>
            <a:r>
              <a:rPr lang="en-US" dirty="0" smtClean="0">
                <a:latin typeface="Mongolian Baiti" charset="0"/>
                <a:ea typeface="Mongolian Baiti" charset="0"/>
                <a:cs typeface="Mongolian Baiti" charset="0"/>
              </a:rPr>
              <a:t>He was a Pennsylvanian who sympathized with Southern slaveholders</a:t>
            </a:r>
          </a:p>
          <a:p>
            <a:r>
              <a:rPr lang="en-US" dirty="0" smtClean="0">
                <a:latin typeface="Mongolian Baiti" charset="0"/>
                <a:ea typeface="Mongolian Baiti" charset="0"/>
                <a:cs typeface="Mongolian Baiti" charset="0"/>
              </a:rPr>
              <a:t>Considered one of the worst presidents in American history</a:t>
            </a:r>
          </a:p>
          <a:p>
            <a:r>
              <a:rPr lang="en-US" dirty="0" smtClean="0">
                <a:latin typeface="Mongolian Baiti" charset="0"/>
                <a:ea typeface="Mongolian Baiti" charset="0"/>
                <a:cs typeface="Mongolian Baiti" charset="0"/>
              </a:rPr>
              <a:t>Only President without a first lady</a:t>
            </a:r>
          </a:p>
          <a:p>
            <a:r>
              <a:rPr lang="en-US" dirty="0" smtClean="0">
                <a:latin typeface="Mongolian Baiti" charset="0"/>
                <a:ea typeface="Mongolian Baiti" charset="0"/>
                <a:cs typeface="Mongolian Baiti" charset="0"/>
              </a:rPr>
              <a:t>Failed to stem the rising tide of Civil War and failed to stop the secession of Southern states. </a:t>
            </a:r>
          </a:p>
          <a:p>
            <a:r>
              <a:rPr lang="en-US" dirty="0" smtClean="0">
                <a:latin typeface="Mongolian Baiti" charset="0"/>
                <a:ea typeface="Mongolian Baiti" charset="0"/>
                <a:cs typeface="Mongolian Baiti" charset="0"/>
              </a:rPr>
              <a:t>Did not seek a second term in office.</a:t>
            </a:r>
          </a:p>
          <a:p>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2052" name="Picture 4" descr="resident James Buchanan died 150 years ago: the legacy of P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35" y="1893886"/>
            <a:ext cx="4602104" cy="304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38" y="3175"/>
            <a:ext cx="10515600" cy="1325563"/>
          </a:xfrm>
        </p:spPr>
        <p:txBody>
          <a:bodyPr/>
          <a:lstStyle/>
          <a:p>
            <a:pPr algn="ctr"/>
            <a:r>
              <a:rPr lang="en-US" dirty="0" smtClean="0">
                <a:latin typeface="Mongolian Baiti" charset="0"/>
                <a:ea typeface="Mongolian Baiti" charset="0"/>
                <a:cs typeface="Mongolian Baiti" charset="0"/>
              </a:rPr>
              <a:t>Northern Democrats</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4271962" y="1328737"/>
            <a:ext cx="7229475" cy="4314825"/>
          </a:xfrm>
        </p:spPr>
        <p:txBody>
          <a:bodyPr>
            <a:normAutofit/>
          </a:bodyPr>
          <a:lstStyle/>
          <a:p>
            <a:pPr>
              <a:buFont typeface="Arial" charset="0"/>
              <a:buChar char="•"/>
            </a:pPr>
            <a:r>
              <a:rPr lang="en-US" dirty="0" smtClean="0">
                <a:latin typeface="Mongolian Baiti" charset="0"/>
                <a:ea typeface="Mongolian Baiti" charset="0"/>
                <a:cs typeface="Mongolian Baiti" charset="0"/>
              </a:rPr>
              <a:t>The Democratic Party had split into Northern Democrats and Southern Democrats</a:t>
            </a:r>
          </a:p>
          <a:p>
            <a:pPr>
              <a:buFont typeface="Arial" charset="0"/>
              <a:buChar char="•"/>
            </a:pPr>
            <a:r>
              <a:rPr lang="en-US" dirty="0" smtClean="0">
                <a:latin typeface="Mongolian Baiti" charset="0"/>
                <a:ea typeface="Mongolian Baiti" charset="0"/>
                <a:cs typeface="Mongolian Baiti" charset="0"/>
              </a:rPr>
              <a:t>The Northern Democrats believed in popular sovereignty. Popular sovereignty simply means that people in the state or territory vote on whether to allow slavery.</a:t>
            </a:r>
          </a:p>
          <a:p>
            <a:pPr>
              <a:buFont typeface="Arial" charset="0"/>
              <a:buChar char="•"/>
            </a:pPr>
            <a:r>
              <a:rPr lang="en-US" dirty="0" smtClean="0">
                <a:latin typeface="Mongolian Baiti" charset="0"/>
                <a:ea typeface="Mongolian Baiti" charset="0"/>
                <a:cs typeface="Mongolian Baiti" charset="0"/>
              </a:rPr>
              <a:t>Nominated “the little giant,” Stephen A. Douglas as their candidate for president. </a:t>
            </a:r>
          </a:p>
          <a:p>
            <a:pPr marL="0" indent="0">
              <a:buNone/>
            </a:pPr>
            <a:endParaRPr lang="en-US" dirty="0" smtClean="0">
              <a:latin typeface="Mongolian Baiti" charset="0"/>
              <a:ea typeface="Mongolian Baiti" charset="0"/>
              <a:cs typeface="Mongolian Baiti" charset="0"/>
            </a:endParaRPr>
          </a:p>
        </p:txBody>
      </p:sp>
      <p:pic>
        <p:nvPicPr>
          <p:cNvPr id="3076" name="Picture 4" descr="tephen A. Dougla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 y="1328738"/>
            <a:ext cx="3157538" cy="465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6"/>
            <a:ext cx="10515600" cy="1325563"/>
          </a:xfrm>
        </p:spPr>
        <p:txBody>
          <a:bodyPr/>
          <a:lstStyle/>
          <a:p>
            <a:pPr algn="ctr"/>
            <a:r>
              <a:rPr lang="en-US" dirty="0" smtClean="0">
                <a:latin typeface="Mongolian Baiti" charset="0"/>
                <a:ea typeface="Mongolian Baiti" charset="0"/>
                <a:cs typeface="Mongolian Baiti" charset="0"/>
              </a:rPr>
              <a:t>Southern Democrats</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4814888" y="1404939"/>
            <a:ext cx="6538911" cy="4052886"/>
          </a:xfrm>
        </p:spPr>
        <p:txBody>
          <a:bodyPr>
            <a:normAutofit/>
          </a:bodyPr>
          <a:lstStyle/>
          <a:p>
            <a:pPr>
              <a:buFont typeface="Arial" charset="0"/>
              <a:buChar char="•"/>
            </a:pPr>
            <a:r>
              <a:rPr lang="en-US" dirty="0" smtClean="0">
                <a:latin typeface="Mongolian Baiti" charset="0"/>
                <a:ea typeface="Mongolian Baiti" charset="0"/>
                <a:cs typeface="Mongolian Baiti" charset="0"/>
              </a:rPr>
              <a:t>Believed the slavery was “national” and any attempt to marginalize it were illegal and unconstitutional.</a:t>
            </a:r>
          </a:p>
          <a:p>
            <a:pPr>
              <a:buFont typeface="Arial" charset="0"/>
              <a:buChar char="•"/>
            </a:pPr>
            <a:r>
              <a:rPr lang="en-US" dirty="0" smtClean="0">
                <a:latin typeface="Mongolian Baiti" charset="0"/>
                <a:ea typeface="Mongolian Baiti" charset="0"/>
                <a:cs typeface="Mongolian Baiti" charset="0"/>
              </a:rPr>
              <a:t>They nominated John C. Breckenridge as their candidate for President. </a:t>
            </a:r>
          </a:p>
          <a:p>
            <a:pPr>
              <a:buFont typeface="Arial" charset="0"/>
              <a:buChar char="•"/>
            </a:pPr>
            <a:r>
              <a:rPr lang="en-US" dirty="0" smtClean="0">
                <a:latin typeface="Mongolian Baiti" charset="0"/>
                <a:ea typeface="Mongolian Baiti" charset="0"/>
                <a:cs typeface="Mongolian Baiti" charset="0"/>
              </a:rPr>
              <a:t>The Southern Democrats would eventually become the party that instituted Jim Crow Laws in the South and that terrorized Black voters.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4102" name="Picture 6" descr="ohn C. Breckinridg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04926"/>
            <a:ext cx="3802480" cy="511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1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6"/>
            <a:ext cx="10515600" cy="1325563"/>
          </a:xfrm>
        </p:spPr>
        <p:txBody>
          <a:bodyPr/>
          <a:lstStyle/>
          <a:p>
            <a:pPr algn="ctr"/>
            <a:r>
              <a:rPr lang="en-US" dirty="0" smtClean="0">
                <a:latin typeface="Mongolian Baiti" charset="0"/>
                <a:ea typeface="Mongolian Baiti" charset="0"/>
                <a:cs typeface="Mongolian Baiti" charset="0"/>
              </a:rPr>
              <a:t>Constitutional Union Party</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4814888" y="1404939"/>
            <a:ext cx="6538911" cy="4052886"/>
          </a:xfrm>
        </p:spPr>
        <p:txBody>
          <a:bodyPr>
            <a:normAutofit lnSpcReduction="10000"/>
          </a:bodyPr>
          <a:lstStyle/>
          <a:p>
            <a:pPr marL="0" indent="0">
              <a:buNone/>
            </a:pP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Made up largely of Southerners who opposed secession over the slavery issue.</a:t>
            </a:r>
          </a:p>
          <a:p>
            <a:pPr>
              <a:buFont typeface="Arial" charset="0"/>
              <a:buChar char="•"/>
            </a:pPr>
            <a:r>
              <a:rPr lang="en-US" dirty="0" smtClean="0">
                <a:latin typeface="Mongolian Baiti" charset="0"/>
                <a:ea typeface="Mongolian Baiti" charset="0"/>
                <a:cs typeface="Mongolian Baiti" charset="0"/>
              </a:rPr>
              <a:t>Formed by former Whigs after the collapse of that party.</a:t>
            </a:r>
          </a:p>
          <a:p>
            <a:pPr>
              <a:buFont typeface="Arial" charset="0"/>
              <a:buChar char="•"/>
            </a:pPr>
            <a:r>
              <a:rPr lang="en-US" dirty="0" smtClean="0">
                <a:latin typeface="Mongolian Baiti" charset="0"/>
                <a:ea typeface="Mongolian Baiti" charset="0"/>
                <a:cs typeface="Mongolian Baiti" charset="0"/>
              </a:rPr>
              <a:t>Believed in a strict interpretation of the United States Constitution. </a:t>
            </a:r>
          </a:p>
          <a:p>
            <a:pPr>
              <a:buFont typeface="Arial" charset="0"/>
              <a:buChar char="•"/>
            </a:pPr>
            <a:r>
              <a:rPr lang="en-US" dirty="0" smtClean="0">
                <a:latin typeface="Mongolian Baiti" charset="0"/>
                <a:ea typeface="Mongolian Baiti" charset="0"/>
                <a:cs typeface="Mongolian Baiti" charset="0"/>
              </a:rPr>
              <a:t>Opposed both Republicans and Democrats</a:t>
            </a:r>
          </a:p>
          <a:p>
            <a:pPr>
              <a:buFont typeface="Arial" charset="0"/>
              <a:buChar char="•"/>
            </a:pPr>
            <a:r>
              <a:rPr lang="en-US" dirty="0" smtClean="0">
                <a:latin typeface="Mongolian Baiti" charset="0"/>
                <a:ea typeface="Mongolian Baiti" charset="0"/>
                <a:cs typeface="Mongolian Baiti" charset="0"/>
              </a:rPr>
              <a:t>Nominated John Bell as President.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9218" name="Picture 2" descr="ohn Bell | American politician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1952625"/>
            <a:ext cx="3581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6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6"/>
            <a:ext cx="10515600" cy="1325563"/>
          </a:xfrm>
        </p:spPr>
        <p:txBody>
          <a:bodyPr/>
          <a:lstStyle/>
          <a:p>
            <a:pPr algn="ctr"/>
            <a:r>
              <a:rPr lang="en-US" dirty="0" smtClean="0">
                <a:latin typeface="Mongolian Baiti" charset="0"/>
                <a:ea typeface="Mongolian Baiti" charset="0"/>
                <a:cs typeface="Mongolian Baiti" charset="0"/>
              </a:rPr>
              <a:t>Republican Party</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4814889" y="1562102"/>
            <a:ext cx="6538911" cy="4052886"/>
          </a:xfrm>
        </p:spPr>
        <p:txBody>
          <a:bodyPr>
            <a:normAutofit fontScale="92500"/>
          </a:bodyPr>
          <a:lstStyle/>
          <a:p>
            <a:pPr marL="0" indent="0">
              <a:buNone/>
            </a:pP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Northern politicians who favored limiting or abolishing slavery. </a:t>
            </a:r>
          </a:p>
          <a:p>
            <a:pPr>
              <a:buFont typeface="Arial" charset="0"/>
              <a:buChar char="•"/>
            </a:pPr>
            <a:r>
              <a:rPr lang="en-US" dirty="0" smtClean="0">
                <a:latin typeface="Mongolian Baiti" charset="0"/>
                <a:ea typeface="Mongolian Baiti" charset="0"/>
                <a:cs typeface="Mongolian Baiti" charset="0"/>
              </a:rPr>
              <a:t>In a shocking development at the Republican National Convention, the Republicans nominated Abraham Lincoln as President over more well-known politicians such as William H. Seward and Salmon P. Chase.</a:t>
            </a:r>
          </a:p>
          <a:p>
            <a:pPr>
              <a:buFont typeface="Arial" charset="0"/>
              <a:buChar char="•"/>
            </a:pPr>
            <a:r>
              <a:rPr lang="en-US" dirty="0" smtClean="0">
                <a:latin typeface="Mongolian Baiti" charset="0"/>
                <a:ea typeface="Mongolian Baiti" charset="0"/>
                <a:cs typeface="Mongolian Baiti" charset="0"/>
              </a:rPr>
              <a:t>Lincoln became known as the “rail candidate.”</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10246" name="Picture 6" descr=" Look Back • Metro area backed Abe Lincoln in 1860, but Missour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1447801"/>
            <a:ext cx="4219675" cy="428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8"/>
            <a:ext cx="10515600" cy="1325563"/>
          </a:xfrm>
        </p:spPr>
        <p:txBody>
          <a:bodyPr/>
          <a:lstStyle/>
          <a:p>
            <a:pPr algn="ctr"/>
            <a:r>
              <a:rPr lang="en-US" dirty="0" smtClean="0">
                <a:latin typeface="Mongolian Baiti" charset="0"/>
                <a:ea typeface="Mongolian Baiti" charset="0"/>
                <a:cs typeface="Mongolian Baiti" charset="0"/>
              </a:rPr>
              <a:t>The Election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624513" y="1776412"/>
            <a:ext cx="6062662" cy="4424364"/>
          </a:xfrm>
        </p:spPr>
        <p:txBody>
          <a:bodyPr>
            <a:normAutofit/>
          </a:bodyPr>
          <a:lstStyle/>
          <a:p>
            <a:pPr>
              <a:buFont typeface="Arial" charset="0"/>
              <a:buChar char="•"/>
            </a:pPr>
            <a:r>
              <a:rPr lang="en-US" dirty="0" smtClean="0">
                <a:latin typeface="Mongolian Baiti" charset="0"/>
                <a:ea typeface="Mongolian Baiti" charset="0"/>
                <a:cs typeface="Mongolian Baiti" charset="0"/>
              </a:rPr>
              <a:t>Abraham Lincoln won the election with only 40% of the popular vote</a:t>
            </a:r>
          </a:p>
          <a:p>
            <a:pPr>
              <a:buFont typeface="Arial" charset="0"/>
              <a:buChar char="•"/>
            </a:pPr>
            <a:r>
              <a:rPr lang="en-US" dirty="0" smtClean="0">
                <a:latin typeface="Mongolian Baiti" charset="0"/>
                <a:ea typeface="Mongolian Baiti" charset="0"/>
                <a:cs typeface="Mongolian Baiti" charset="0"/>
              </a:rPr>
              <a:t>He won 17 states including Pennsylvania, Ohio, and New York – the states with the highest electoral values.</a:t>
            </a:r>
          </a:p>
          <a:p>
            <a:pPr>
              <a:buFont typeface="Arial" charset="0"/>
              <a:buChar char="•"/>
            </a:pPr>
            <a:r>
              <a:rPr lang="en-US" dirty="0" smtClean="0">
                <a:latin typeface="Mongolian Baiti" charset="0"/>
                <a:ea typeface="Mongolian Baiti" charset="0"/>
                <a:cs typeface="Mongolian Baiti" charset="0"/>
              </a:rPr>
              <a:t>Omitted from the ballot in all but two Southern States</a:t>
            </a:r>
          </a:p>
          <a:p>
            <a:pPr>
              <a:buFont typeface="Arial" charset="0"/>
              <a:buChar char="•"/>
            </a:pPr>
            <a:r>
              <a:rPr lang="en-US" dirty="0" smtClean="0">
                <a:latin typeface="Mongolian Baiti" charset="0"/>
                <a:ea typeface="Mongolian Baiti" charset="0"/>
                <a:cs typeface="Mongolian Baiti" charset="0"/>
              </a:rPr>
              <a:t>He was the first Republican President. </a:t>
            </a:r>
          </a:p>
          <a:p>
            <a:pPr marL="0" indent="0">
              <a:buNone/>
            </a:pPr>
            <a:endParaRPr lang="en-US" dirty="0" smtClean="0">
              <a:latin typeface="Mongolian Baiti" charset="0"/>
              <a:ea typeface="Mongolian Baiti" charset="0"/>
              <a:cs typeface="Mongolian Baiti" charset="0"/>
            </a:endParaRPr>
          </a:p>
        </p:txBody>
      </p:sp>
      <p:pic>
        <p:nvPicPr>
          <p:cNvPr id="6" name="Picture 6" descr=" Look Back • Metro area backed Abe Lincoln in 1860, but Missour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776411"/>
            <a:ext cx="4219675" cy="428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200025"/>
            <a:ext cx="10515600" cy="1325563"/>
          </a:xfrm>
        </p:spPr>
        <p:txBody>
          <a:bodyPr/>
          <a:lstStyle/>
          <a:p>
            <a:pPr algn="ctr"/>
            <a:r>
              <a:rPr lang="en-US" dirty="0" smtClean="0">
                <a:latin typeface="Mongolian Baiti" charset="0"/>
                <a:ea typeface="Mongolian Baiti" charset="0"/>
                <a:cs typeface="Mongolian Baiti" charset="0"/>
              </a:rPr>
              <a:t>Electoral Map</a:t>
            </a:r>
            <a:endParaRPr lang="en-US" dirty="0">
              <a:latin typeface="Mongolian Baiti" charset="0"/>
              <a:ea typeface="Mongolian Baiti" charset="0"/>
              <a:cs typeface="Mongolian Baiti"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372" y="750145"/>
            <a:ext cx="7497729" cy="5993555"/>
          </a:xfrm>
        </p:spPr>
      </p:pic>
    </p:spTree>
    <p:extLst>
      <p:ext uri="{BB962C8B-B14F-4D97-AF65-F5344CB8AC3E}">
        <p14:creationId xmlns:p14="http://schemas.microsoft.com/office/powerpoint/2010/main" val="201331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7242</TotalTime>
  <Words>563</Words>
  <Application>Microsoft Macintosh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Mongolian Baiti</vt:lpstr>
      <vt:lpstr>Office Theme</vt:lpstr>
      <vt:lpstr>The Election  of 1860 and Secession of Southern States</vt:lpstr>
      <vt:lpstr>Where are we in the path to Civil War? </vt:lpstr>
      <vt:lpstr>Who was James Buchanan?</vt:lpstr>
      <vt:lpstr>Northern Democrats</vt:lpstr>
      <vt:lpstr>Southern Democrats</vt:lpstr>
      <vt:lpstr>Constitutional Union Party</vt:lpstr>
      <vt:lpstr>Republican Party</vt:lpstr>
      <vt:lpstr>The Election</vt:lpstr>
      <vt:lpstr>Electoral Map</vt:lpstr>
      <vt:lpstr>What did Lincoln’s Election Mean?</vt:lpstr>
      <vt:lpstr>Effect of the John Brown Rebellion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Brown  Rebellion</dc:title>
  <dc:creator>Microsoft Office User</dc:creator>
  <cp:lastModifiedBy>Microsoft Office User</cp:lastModifiedBy>
  <cp:revision>19</cp:revision>
  <dcterms:created xsi:type="dcterms:W3CDTF">2020-04-02T11:41:42Z</dcterms:created>
  <dcterms:modified xsi:type="dcterms:W3CDTF">2020-04-07T15:06:15Z</dcterms:modified>
</cp:coreProperties>
</file>