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80" r:id="rId5"/>
    <p:sldId id="277" r:id="rId6"/>
    <p:sldId id="281" r:id="rId7"/>
    <p:sldId id="278" r:id="rId8"/>
    <p:sldId id="282" r:id="rId9"/>
    <p:sldId id="283" r:id="rId10"/>
    <p:sldId id="27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43"/>
  </p:normalViewPr>
  <p:slideViewPr>
    <p:cSldViewPr snapToGrid="0" snapToObjects="1">
      <p:cViewPr varScale="1">
        <p:scale>
          <a:sx n="90" d="100"/>
          <a:sy n="90" d="100"/>
        </p:scale>
        <p:origin x="896" y="20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E5F312C-C926-F842-9F0D-12BF6BEA5483}" type="datetimeFigureOut">
              <a:rPr lang="en-US" smtClean="0"/>
              <a:t>5/29/20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95B13A-D32A-A042-BCD2-B859373EDE45}" type="slidenum">
              <a:rPr lang="en-US" smtClean="0"/>
              <a:t>‹#›</a:t>
            </a:fld>
            <a:endParaRPr lang="en-US"/>
          </a:p>
        </p:txBody>
      </p:sp>
    </p:spTree>
    <p:extLst>
      <p:ext uri="{BB962C8B-B14F-4D97-AF65-F5344CB8AC3E}">
        <p14:creationId xmlns:p14="http://schemas.microsoft.com/office/powerpoint/2010/main" val="1440266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5F312C-C926-F842-9F0D-12BF6BEA5483}" type="datetimeFigureOut">
              <a:rPr lang="en-US" smtClean="0"/>
              <a:t>5/29/20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95B13A-D32A-A042-BCD2-B859373EDE45}" type="slidenum">
              <a:rPr lang="en-US" smtClean="0"/>
              <a:t>‹#›</a:t>
            </a:fld>
            <a:endParaRPr lang="en-US"/>
          </a:p>
        </p:txBody>
      </p:sp>
    </p:spTree>
    <p:extLst>
      <p:ext uri="{BB962C8B-B14F-4D97-AF65-F5344CB8AC3E}">
        <p14:creationId xmlns:p14="http://schemas.microsoft.com/office/powerpoint/2010/main" val="971593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5F312C-C926-F842-9F0D-12BF6BEA5483}" type="datetimeFigureOut">
              <a:rPr lang="en-US" smtClean="0"/>
              <a:t>5/29/20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95B13A-D32A-A042-BCD2-B859373EDE45}" type="slidenum">
              <a:rPr lang="en-US" smtClean="0"/>
              <a:t>‹#›</a:t>
            </a:fld>
            <a:endParaRPr lang="en-US"/>
          </a:p>
        </p:txBody>
      </p:sp>
    </p:spTree>
    <p:extLst>
      <p:ext uri="{BB962C8B-B14F-4D97-AF65-F5344CB8AC3E}">
        <p14:creationId xmlns:p14="http://schemas.microsoft.com/office/powerpoint/2010/main" val="101663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5F312C-C926-F842-9F0D-12BF6BEA5483}" type="datetimeFigureOut">
              <a:rPr lang="en-US" smtClean="0"/>
              <a:t>5/29/20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95B13A-D32A-A042-BCD2-B859373EDE45}" type="slidenum">
              <a:rPr lang="en-US" smtClean="0"/>
              <a:t>‹#›</a:t>
            </a:fld>
            <a:endParaRPr lang="en-US"/>
          </a:p>
        </p:txBody>
      </p:sp>
    </p:spTree>
    <p:extLst>
      <p:ext uri="{BB962C8B-B14F-4D97-AF65-F5344CB8AC3E}">
        <p14:creationId xmlns:p14="http://schemas.microsoft.com/office/powerpoint/2010/main" val="2135673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5F312C-C926-F842-9F0D-12BF6BEA5483}" type="datetimeFigureOut">
              <a:rPr lang="en-US" smtClean="0"/>
              <a:t>5/29/20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95B13A-D32A-A042-BCD2-B859373EDE45}" type="slidenum">
              <a:rPr lang="en-US" smtClean="0"/>
              <a:t>‹#›</a:t>
            </a:fld>
            <a:endParaRPr lang="en-US"/>
          </a:p>
        </p:txBody>
      </p:sp>
    </p:spTree>
    <p:extLst>
      <p:ext uri="{BB962C8B-B14F-4D97-AF65-F5344CB8AC3E}">
        <p14:creationId xmlns:p14="http://schemas.microsoft.com/office/powerpoint/2010/main" val="1840597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E5F312C-C926-F842-9F0D-12BF6BEA5483}" type="datetimeFigureOut">
              <a:rPr lang="en-US" smtClean="0"/>
              <a:t>5/29/20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95B13A-D32A-A042-BCD2-B859373EDE45}" type="slidenum">
              <a:rPr lang="en-US" smtClean="0"/>
              <a:t>‹#›</a:t>
            </a:fld>
            <a:endParaRPr lang="en-US"/>
          </a:p>
        </p:txBody>
      </p:sp>
    </p:spTree>
    <p:extLst>
      <p:ext uri="{BB962C8B-B14F-4D97-AF65-F5344CB8AC3E}">
        <p14:creationId xmlns:p14="http://schemas.microsoft.com/office/powerpoint/2010/main" val="419339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5F312C-C926-F842-9F0D-12BF6BEA5483}" type="datetimeFigureOut">
              <a:rPr lang="en-US" smtClean="0"/>
              <a:t>5/29/20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95B13A-D32A-A042-BCD2-B859373EDE45}" type="slidenum">
              <a:rPr lang="en-US" smtClean="0"/>
              <a:t>‹#›</a:t>
            </a:fld>
            <a:endParaRPr lang="en-US"/>
          </a:p>
        </p:txBody>
      </p:sp>
    </p:spTree>
    <p:extLst>
      <p:ext uri="{BB962C8B-B14F-4D97-AF65-F5344CB8AC3E}">
        <p14:creationId xmlns:p14="http://schemas.microsoft.com/office/powerpoint/2010/main" val="1951635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E5F312C-C926-F842-9F0D-12BF6BEA5483}" type="datetimeFigureOut">
              <a:rPr lang="en-US" smtClean="0"/>
              <a:t>5/29/20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95B13A-D32A-A042-BCD2-B859373EDE45}" type="slidenum">
              <a:rPr lang="en-US" smtClean="0"/>
              <a:t>‹#›</a:t>
            </a:fld>
            <a:endParaRPr lang="en-US"/>
          </a:p>
        </p:txBody>
      </p:sp>
    </p:spTree>
    <p:extLst>
      <p:ext uri="{BB962C8B-B14F-4D97-AF65-F5344CB8AC3E}">
        <p14:creationId xmlns:p14="http://schemas.microsoft.com/office/powerpoint/2010/main" val="464254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5F312C-C926-F842-9F0D-12BF6BEA5483}" type="datetimeFigureOut">
              <a:rPr lang="en-US" smtClean="0"/>
              <a:t>5/29/20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95B13A-D32A-A042-BCD2-B859373EDE45}" type="slidenum">
              <a:rPr lang="en-US" smtClean="0"/>
              <a:t>‹#›</a:t>
            </a:fld>
            <a:endParaRPr lang="en-US"/>
          </a:p>
        </p:txBody>
      </p:sp>
    </p:spTree>
    <p:extLst>
      <p:ext uri="{BB962C8B-B14F-4D97-AF65-F5344CB8AC3E}">
        <p14:creationId xmlns:p14="http://schemas.microsoft.com/office/powerpoint/2010/main" val="914535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5F312C-C926-F842-9F0D-12BF6BEA5483}" type="datetimeFigureOut">
              <a:rPr lang="en-US" smtClean="0"/>
              <a:t>5/29/20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95B13A-D32A-A042-BCD2-B859373EDE45}" type="slidenum">
              <a:rPr lang="en-US" smtClean="0"/>
              <a:t>‹#›</a:t>
            </a:fld>
            <a:endParaRPr lang="en-US"/>
          </a:p>
        </p:txBody>
      </p:sp>
    </p:spTree>
    <p:extLst>
      <p:ext uri="{BB962C8B-B14F-4D97-AF65-F5344CB8AC3E}">
        <p14:creationId xmlns:p14="http://schemas.microsoft.com/office/powerpoint/2010/main" val="1059384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5F312C-C926-F842-9F0D-12BF6BEA5483}" type="datetimeFigureOut">
              <a:rPr lang="en-US" smtClean="0"/>
              <a:t>5/29/20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95B13A-D32A-A042-BCD2-B859373EDE45}" type="slidenum">
              <a:rPr lang="en-US" smtClean="0"/>
              <a:t>‹#›</a:t>
            </a:fld>
            <a:endParaRPr lang="en-US"/>
          </a:p>
        </p:txBody>
      </p:sp>
    </p:spTree>
    <p:extLst>
      <p:ext uri="{BB962C8B-B14F-4D97-AF65-F5344CB8AC3E}">
        <p14:creationId xmlns:p14="http://schemas.microsoft.com/office/powerpoint/2010/main" val="28716411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5F312C-C926-F842-9F0D-12BF6BEA5483}" type="datetimeFigureOut">
              <a:rPr lang="en-US" smtClean="0"/>
              <a:t>5/29/20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95B13A-D32A-A042-BCD2-B859373EDE45}" type="slidenum">
              <a:rPr lang="en-US" smtClean="0"/>
              <a:t>‹#›</a:t>
            </a:fld>
            <a:endParaRPr lang="en-US"/>
          </a:p>
        </p:txBody>
      </p:sp>
    </p:spTree>
    <p:extLst>
      <p:ext uri="{BB962C8B-B14F-4D97-AF65-F5344CB8AC3E}">
        <p14:creationId xmlns:p14="http://schemas.microsoft.com/office/powerpoint/2010/main" val="5260000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s://mrnussbaum.com/the-battle-of-chancellorsville-reading-comprehension-printable" TargetMode="External"/><Relationship Id="rId4" Type="http://schemas.openxmlformats.org/officeDocument/2006/relationships/hyperlink" Target="https://mrnussbaum.com/lee-s-greatest-victory-at-chancellorsville-writing-prompt" TargetMode="External"/><Relationship Id="rId5" Type="http://schemas.openxmlformats.org/officeDocument/2006/relationships/hyperlink" Target="https://mrnussbaum.com/famous-last-words" TargetMode="External"/><Relationship Id="rId1" Type="http://schemas.openxmlformats.org/officeDocument/2006/relationships/slideLayout" Target="../slideLayouts/slideLayout2.xml"/><Relationship Id="rId2" Type="http://schemas.openxmlformats.org/officeDocument/2006/relationships/hyperlink" Target="https://mrnussbaum.com/the-battle-of-chancellorsville-reading-comprehension-onlin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76920" y="2461417"/>
            <a:ext cx="6977062" cy="2263774"/>
          </a:xfrm>
        </p:spPr>
        <p:txBody>
          <a:bodyPr>
            <a:normAutofit fontScale="90000"/>
          </a:bodyPr>
          <a:lstStyle/>
          <a:p>
            <a:r>
              <a:rPr lang="en-US" sz="5400" dirty="0" smtClean="0">
                <a:latin typeface="Mongolian Baiti" charset="0"/>
                <a:ea typeface="Mongolian Baiti" charset="0"/>
                <a:cs typeface="Mongolian Baiti" charset="0"/>
              </a:rPr>
              <a:t>The Rise of the</a:t>
            </a:r>
            <a:br>
              <a:rPr lang="en-US" sz="5400" dirty="0" smtClean="0">
                <a:latin typeface="Mongolian Baiti" charset="0"/>
                <a:ea typeface="Mongolian Baiti" charset="0"/>
                <a:cs typeface="Mongolian Baiti" charset="0"/>
              </a:rPr>
            </a:br>
            <a:r>
              <a:rPr lang="en-US" sz="5400" dirty="0" smtClean="0">
                <a:latin typeface="Mongolian Baiti" charset="0"/>
                <a:ea typeface="Mongolian Baiti" charset="0"/>
                <a:cs typeface="Mongolian Baiti" charset="0"/>
              </a:rPr>
              <a:t>Confederacy:</a:t>
            </a:r>
            <a:br>
              <a:rPr lang="en-US" sz="5400" dirty="0" smtClean="0">
                <a:latin typeface="Mongolian Baiti" charset="0"/>
                <a:ea typeface="Mongolian Baiti" charset="0"/>
                <a:cs typeface="Mongolian Baiti" charset="0"/>
              </a:rPr>
            </a:br>
            <a:r>
              <a:rPr lang="en-US" sz="5400" dirty="0" smtClean="0">
                <a:latin typeface="Mongolian Baiti" charset="0"/>
                <a:ea typeface="Mongolian Baiti" charset="0"/>
                <a:cs typeface="Mongolian Baiti" charset="0"/>
              </a:rPr>
              <a:t>Twin Victories at</a:t>
            </a:r>
            <a:br>
              <a:rPr lang="en-US" sz="5400" dirty="0" smtClean="0">
                <a:latin typeface="Mongolian Baiti" charset="0"/>
                <a:ea typeface="Mongolian Baiti" charset="0"/>
                <a:cs typeface="Mongolian Baiti" charset="0"/>
              </a:rPr>
            </a:br>
            <a:r>
              <a:rPr lang="en-US" sz="5400" dirty="0" smtClean="0">
                <a:latin typeface="Mongolian Baiti" charset="0"/>
                <a:ea typeface="Mongolian Baiti" charset="0"/>
                <a:cs typeface="Mongolian Baiti" charset="0"/>
              </a:rPr>
              <a:t>Fredericksburg</a:t>
            </a:r>
            <a:br>
              <a:rPr lang="en-US" sz="5400" dirty="0" smtClean="0">
                <a:latin typeface="Mongolian Baiti" charset="0"/>
                <a:ea typeface="Mongolian Baiti" charset="0"/>
                <a:cs typeface="Mongolian Baiti" charset="0"/>
              </a:rPr>
            </a:br>
            <a:r>
              <a:rPr lang="en-US" sz="5400" dirty="0" smtClean="0">
                <a:latin typeface="Mongolian Baiti" charset="0"/>
                <a:ea typeface="Mongolian Baiti" charset="0"/>
                <a:cs typeface="Mongolian Baiti" charset="0"/>
              </a:rPr>
              <a:t>and</a:t>
            </a:r>
            <a:br>
              <a:rPr lang="en-US" sz="5400" dirty="0" smtClean="0">
                <a:latin typeface="Mongolian Baiti" charset="0"/>
                <a:ea typeface="Mongolian Baiti" charset="0"/>
                <a:cs typeface="Mongolian Baiti" charset="0"/>
              </a:rPr>
            </a:br>
            <a:r>
              <a:rPr lang="en-US" sz="5400" dirty="0" smtClean="0">
                <a:latin typeface="Mongolian Baiti" charset="0"/>
                <a:ea typeface="Mongolian Baiti" charset="0"/>
                <a:cs typeface="Mongolian Baiti" charset="0"/>
              </a:rPr>
              <a:t>Chancellorsville</a:t>
            </a:r>
            <a:endParaRPr lang="en-US" sz="5400" dirty="0">
              <a:latin typeface="Mongolian Baiti" charset="0"/>
              <a:ea typeface="Mongolian Baiti" charset="0"/>
              <a:cs typeface="Mongolian Baiti"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15170" y="5116511"/>
            <a:ext cx="4500563" cy="1178719"/>
          </a:xfrm>
          <a:prstGeom prst="rect">
            <a:avLst/>
          </a:prstGeom>
        </p:spPr>
      </p:pic>
      <p:pic>
        <p:nvPicPr>
          <p:cNvPr id="3074" name="Picture 2" descr="attle of Chancellorsville - Wikipedi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599" y="771525"/>
            <a:ext cx="6759962" cy="47251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909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6294" y="182560"/>
            <a:ext cx="10515600" cy="1325563"/>
          </a:xfrm>
        </p:spPr>
        <p:txBody>
          <a:bodyPr/>
          <a:lstStyle/>
          <a:p>
            <a:pPr algn="ctr"/>
            <a:r>
              <a:rPr lang="en-US" dirty="0" smtClean="0">
                <a:latin typeface="Mongolian Baiti" charset="0"/>
                <a:ea typeface="Mongolian Baiti" charset="0"/>
                <a:cs typeface="Mongolian Baiti" charset="0"/>
              </a:rPr>
              <a:t>Activities</a:t>
            </a:r>
            <a:endParaRPr lang="en-US" dirty="0">
              <a:latin typeface="Mongolian Baiti" charset="0"/>
              <a:ea typeface="Mongolian Baiti" charset="0"/>
              <a:cs typeface="Mongolian Baiti" charset="0"/>
            </a:endParaRPr>
          </a:p>
        </p:txBody>
      </p:sp>
      <p:sp>
        <p:nvSpPr>
          <p:cNvPr id="5" name="Rectangle 4"/>
          <p:cNvSpPr/>
          <p:nvPr/>
        </p:nvSpPr>
        <p:spPr>
          <a:xfrm>
            <a:off x="1295400" y="1508123"/>
            <a:ext cx="9577388" cy="3785652"/>
          </a:xfrm>
          <a:prstGeom prst="rect">
            <a:avLst/>
          </a:prstGeom>
        </p:spPr>
        <p:txBody>
          <a:bodyPr wrap="square">
            <a:spAutoFit/>
          </a:bodyPr>
          <a:lstStyle/>
          <a:p>
            <a:pPr>
              <a:buFont typeface="Arial" charset="0"/>
              <a:buChar char="•"/>
            </a:pPr>
            <a:r>
              <a:rPr lang="en-US" sz="2000" dirty="0">
                <a:solidFill>
                  <a:srgbClr val="000000"/>
                </a:solidFill>
                <a:latin typeface="lato-regular" charset="0"/>
                <a:hlinkClick r:id="rId2"/>
              </a:rPr>
              <a:t>Battle of Chancellorsville Reading Comprehension - Online</a:t>
            </a:r>
            <a:r>
              <a:rPr lang="en-US" sz="2000" dirty="0">
                <a:solidFill>
                  <a:srgbClr val="000000"/>
                </a:solidFill>
                <a:latin typeface="lato-regular" charset="0"/>
              </a:rPr>
              <a:t> - This activity requires includes a reading passage and seven multiple choice questions. It gives immediate feedback .</a:t>
            </a:r>
          </a:p>
          <a:p>
            <a:pPr>
              <a:buFont typeface="Arial" charset="0"/>
              <a:buChar char="•"/>
            </a:pPr>
            <a:r>
              <a:rPr lang="en-US" sz="2000" dirty="0">
                <a:solidFill>
                  <a:srgbClr val="000000"/>
                </a:solidFill>
                <a:latin typeface="lato-regular" charset="0"/>
                <a:hlinkClick r:id="rId3"/>
              </a:rPr>
              <a:t>Battle of Chancellorsville Reading Comprehension - Printable</a:t>
            </a:r>
            <a:r>
              <a:rPr lang="en-US" sz="2000" dirty="0">
                <a:solidFill>
                  <a:srgbClr val="000000"/>
                </a:solidFill>
                <a:latin typeface="lato-regular" charset="0"/>
              </a:rPr>
              <a:t> - This activity requires includes a reading passage and seven multiple choice questions. The answers are included in the PDF.</a:t>
            </a:r>
          </a:p>
          <a:p>
            <a:pPr>
              <a:buFont typeface="Arial" charset="0"/>
              <a:buChar char="•"/>
            </a:pPr>
            <a:r>
              <a:rPr lang="en-US" sz="2000" dirty="0">
                <a:solidFill>
                  <a:srgbClr val="000000"/>
                </a:solidFill>
                <a:latin typeface="lato-regular" charset="0"/>
                <a:hlinkClick r:id="rId4"/>
              </a:rPr>
              <a:t>Lee's Greatst Victory - Writing Prompt</a:t>
            </a:r>
            <a:r>
              <a:rPr lang="en-US" sz="2000" dirty="0">
                <a:solidFill>
                  <a:srgbClr val="000000"/>
                </a:solidFill>
                <a:latin typeface="lato-regular" charset="0"/>
              </a:rPr>
              <a:t> - This activity requires students to relate to Lee's "Greatest Victory" at Chancellorsville, by describing their greatest moment at sports, music, dance, or even video games.</a:t>
            </a:r>
          </a:p>
          <a:p>
            <a:pPr>
              <a:buFont typeface="Arial" charset="0"/>
              <a:buChar char="•"/>
            </a:pPr>
            <a:r>
              <a:rPr lang="en-US" sz="2000" dirty="0">
                <a:solidFill>
                  <a:srgbClr val="000000"/>
                </a:solidFill>
                <a:latin typeface="lato-regular" charset="0"/>
                <a:hlinkClick r:id="rId5"/>
              </a:rPr>
              <a:t>Famous Last Words</a:t>
            </a:r>
            <a:r>
              <a:rPr lang="en-US" sz="2000" dirty="0">
                <a:solidFill>
                  <a:srgbClr val="000000"/>
                </a:solidFill>
                <a:latin typeface="lato-regular" charset="0"/>
              </a:rPr>
              <a:t> -This activity describes Stonewall Jackson's famous last words after being shot at the Battle of Chancellorsville and challenges students to pen their own final words, or, those of a character in movies or literature.</a:t>
            </a:r>
            <a:endParaRPr lang="en-US" sz="2000" b="0" i="0" dirty="0">
              <a:solidFill>
                <a:srgbClr val="000000"/>
              </a:solidFill>
              <a:effectLst/>
              <a:latin typeface="lato-regular" charset="0"/>
            </a:endParaRPr>
          </a:p>
        </p:txBody>
      </p:sp>
    </p:spTree>
    <p:extLst>
      <p:ext uri="{BB962C8B-B14F-4D97-AF65-F5344CB8AC3E}">
        <p14:creationId xmlns:p14="http://schemas.microsoft.com/office/powerpoint/2010/main" val="1580865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ongolian Baiti" charset="0"/>
                <a:ea typeface="Mongolian Baiti" charset="0"/>
                <a:cs typeface="Mongolian Baiti" charset="0"/>
              </a:rPr>
              <a:t>Where are we in the Civil War? </a:t>
            </a:r>
            <a:endParaRPr lang="en-US" dirty="0">
              <a:latin typeface="Mongolian Baiti" charset="0"/>
              <a:ea typeface="Mongolian Baiti" charset="0"/>
              <a:cs typeface="Mongolian Baiti" charset="0"/>
            </a:endParaRPr>
          </a:p>
        </p:txBody>
      </p:sp>
      <p:sp>
        <p:nvSpPr>
          <p:cNvPr id="3" name="Content Placeholder 2"/>
          <p:cNvSpPr>
            <a:spLocks noGrp="1"/>
          </p:cNvSpPr>
          <p:nvPr>
            <p:ph idx="1"/>
          </p:nvPr>
        </p:nvSpPr>
        <p:spPr/>
        <p:txBody>
          <a:bodyPr>
            <a:normAutofit/>
          </a:bodyPr>
          <a:lstStyle/>
          <a:p>
            <a:r>
              <a:rPr lang="en-US" dirty="0" smtClean="0">
                <a:latin typeface="Mongolian Baiti" charset="0"/>
                <a:ea typeface="Mongolian Baiti" charset="0"/>
                <a:cs typeface="Mongolian Baiti" charset="0"/>
              </a:rPr>
              <a:t>The Confederate attempt to assert its will in the North was thwarted at Antietam, the bloodiest one-day battle in American history. Foreign recognition for the Confederacy would have to wait. </a:t>
            </a:r>
          </a:p>
          <a:p>
            <a:r>
              <a:rPr lang="en-US" dirty="0" smtClean="0">
                <a:latin typeface="Mongolian Baiti" charset="0"/>
                <a:ea typeface="Mongolian Baiti" charset="0"/>
                <a:cs typeface="Mongolian Baiti" charset="0"/>
              </a:rPr>
              <a:t>Following the Battle of Antietam, which was actually a tactical draw, President Abraham Lincoln issued his landmark Emancipation Proclamation, freeing all slaves in “enemy territory” and guaranteeing the end of slavery should America win the war.</a:t>
            </a:r>
          </a:p>
          <a:p>
            <a:pPr marL="0" indent="0" algn="ctr">
              <a:buNone/>
            </a:pPr>
            <a:r>
              <a:rPr lang="en-US" b="1" u="sng" dirty="0" smtClean="0">
                <a:latin typeface="Mongolian Baiti" charset="0"/>
                <a:ea typeface="Mongolian Baiti" charset="0"/>
                <a:cs typeface="Mongolian Baiti" charset="0"/>
              </a:rPr>
              <a:t>We start in late 1862. </a:t>
            </a:r>
          </a:p>
        </p:txBody>
      </p:sp>
    </p:spTree>
    <p:extLst>
      <p:ext uri="{BB962C8B-B14F-4D97-AF65-F5344CB8AC3E}">
        <p14:creationId xmlns:p14="http://schemas.microsoft.com/office/powerpoint/2010/main" val="1225275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9650" y="182560"/>
            <a:ext cx="10515600" cy="1325563"/>
          </a:xfrm>
        </p:spPr>
        <p:txBody>
          <a:bodyPr/>
          <a:lstStyle/>
          <a:p>
            <a:pPr algn="ctr"/>
            <a:r>
              <a:rPr lang="en-US" dirty="0" smtClean="0">
                <a:latin typeface="Mongolian Baiti" charset="0"/>
                <a:ea typeface="Mongolian Baiti" charset="0"/>
                <a:cs typeface="Mongolian Baiti" charset="0"/>
              </a:rPr>
              <a:t>December 1862</a:t>
            </a:r>
            <a:endParaRPr lang="en-US" dirty="0">
              <a:latin typeface="Mongolian Baiti" charset="0"/>
              <a:ea typeface="Mongolian Baiti" charset="0"/>
              <a:cs typeface="Mongolian Baiti" charset="0"/>
            </a:endParaRPr>
          </a:p>
        </p:txBody>
      </p:sp>
      <p:sp>
        <p:nvSpPr>
          <p:cNvPr id="3" name="Content Placeholder 2"/>
          <p:cNvSpPr>
            <a:spLocks noGrp="1"/>
          </p:cNvSpPr>
          <p:nvPr>
            <p:ph idx="1"/>
          </p:nvPr>
        </p:nvSpPr>
        <p:spPr>
          <a:xfrm>
            <a:off x="5143498" y="1508122"/>
            <a:ext cx="6700840" cy="4892677"/>
          </a:xfrm>
        </p:spPr>
        <p:txBody>
          <a:bodyPr>
            <a:normAutofit lnSpcReduction="10000"/>
          </a:bodyPr>
          <a:lstStyle/>
          <a:p>
            <a:r>
              <a:rPr lang="en-US" dirty="0" smtClean="0">
                <a:latin typeface="Mongolian Baiti" charset="0"/>
                <a:ea typeface="Mongolian Baiti" charset="0"/>
                <a:cs typeface="Mongolian Baiti" charset="0"/>
              </a:rPr>
              <a:t>President Lincoln had grown tired of General McClellan’s inaction, excuses, and insubordination, and replaced him as Commander of the Army of the Potomac with General Ambrose Burnside. </a:t>
            </a:r>
          </a:p>
          <a:p>
            <a:r>
              <a:rPr lang="en-US" dirty="0" smtClean="0">
                <a:latin typeface="Mongolian Baiti" charset="0"/>
                <a:ea typeface="Mongolian Baiti" charset="0"/>
                <a:cs typeface="Mongolian Baiti" charset="0"/>
              </a:rPr>
              <a:t>Following Antietam, Union forces endeavored to move on the Confederate capital of Richmond. </a:t>
            </a:r>
          </a:p>
          <a:p>
            <a:r>
              <a:rPr lang="en-US" dirty="0" smtClean="0">
                <a:latin typeface="Mongolian Baiti" charset="0"/>
                <a:ea typeface="Mongolian Baiti" charset="0"/>
                <a:cs typeface="Mongolian Baiti" charset="0"/>
              </a:rPr>
              <a:t>A move on Richmond first required Union forces to defeat Confederate armies that had collapsed north of Richmond along the Rappahannock River in and around the town of Fredericksburg. </a:t>
            </a:r>
          </a:p>
          <a:p>
            <a:pPr marL="0" indent="0">
              <a:buNone/>
            </a:pPr>
            <a:endParaRPr lang="en-US" dirty="0" smtClean="0">
              <a:latin typeface="Mongolian Baiti" charset="0"/>
              <a:ea typeface="Mongolian Baiti" charset="0"/>
              <a:cs typeface="Mongolian Baiti" charset="0"/>
            </a:endParaRPr>
          </a:p>
          <a:p>
            <a:pPr marL="0" indent="0">
              <a:buNone/>
            </a:pPr>
            <a:endParaRPr lang="en-US" dirty="0" smtClean="0">
              <a:latin typeface="Mongolian Baiti" charset="0"/>
              <a:ea typeface="Mongolian Baiti" charset="0"/>
              <a:cs typeface="Mongolian Baiti" charset="0"/>
            </a:endParaRPr>
          </a:p>
        </p:txBody>
      </p:sp>
      <p:pic>
        <p:nvPicPr>
          <p:cNvPr id="4102" name="Picture 6" descr="eneral Ambrose Burnside in the Civil Wa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9110" y="1508122"/>
            <a:ext cx="4305300" cy="322897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614488" y="4843463"/>
            <a:ext cx="1908984" cy="369332"/>
          </a:xfrm>
          <a:prstGeom prst="rect">
            <a:avLst/>
          </a:prstGeom>
          <a:noFill/>
        </p:spPr>
        <p:txBody>
          <a:bodyPr wrap="none" rtlCol="0">
            <a:spAutoFit/>
          </a:bodyPr>
          <a:lstStyle/>
          <a:p>
            <a:r>
              <a:rPr lang="en-US" smtClean="0"/>
              <a:t>Ambrose Burnside</a:t>
            </a:r>
            <a:endParaRPr lang="en-US"/>
          </a:p>
        </p:txBody>
      </p:sp>
    </p:spTree>
    <p:extLst>
      <p:ext uri="{BB962C8B-B14F-4D97-AF65-F5344CB8AC3E}">
        <p14:creationId xmlns:p14="http://schemas.microsoft.com/office/powerpoint/2010/main" val="1347968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9650" y="182560"/>
            <a:ext cx="10515600" cy="1325563"/>
          </a:xfrm>
        </p:spPr>
        <p:txBody>
          <a:bodyPr/>
          <a:lstStyle/>
          <a:p>
            <a:pPr algn="ctr"/>
            <a:r>
              <a:rPr lang="en-US" dirty="0" smtClean="0">
                <a:latin typeface="Mongolian Baiti" charset="0"/>
                <a:ea typeface="Mongolian Baiti" charset="0"/>
                <a:cs typeface="Mongolian Baiti" charset="0"/>
              </a:rPr>
              <a:t>December 11-15 1862</a:t>
            </a:r>
            <a:endParaRPr lang="en-US" dirty="0">
              <a:latin typeface="Mongolian Baiti" charset="0"/>
              <a:ea typeface="Mongolian Baiti" charset="0"/>
              <a:cs typeface="Mongolian Baiti" charset="0"/>
            </a:endParaRPr>
          </a:p>
        </p:txBody>
      </p:sp>
      <p:sp>
        <p:nvSpPr>
          <p:cNvPr id="3" name="Content Placeholder 2"/>
          <p:cNvSpPr>
            <a:spLocks noGrp="1"/>
          </p:cNvSpPr>
          <p:nvPr>
            <p:ph idx="1"/>
          </p:nvPr>
        </p:nvSpPr>
        <p:spPr>
          <a:xfrm>
            <a:off x="5143498" y="1508122"/>
            <a:ext cx="6700840" cy="4892677"/>
          </a:xfrm>
        </p:spPr>
        <p:txBody>
          <a:bodyPr>
            <a:normAutofit fontScale="85000" lnSpcReduction="10000"/>
          </a:bodyPr>
          <a:lstStyle/>
          <a:p>
            <a:r>
              <a:rPr lang="en-US" dirty="0" smtClean="0">
                <a:latin typeface="Mongolian Baiti" charset="0"/>
                <a:ea typeface="Mongolian Baiti" charset="0"/>
                <a:cs typeface="Mongolian Baiti" charset="0"/>
              </a:rPr>
              <a:t>As the Army of the Potomac neared, Confederate General Robert E. Lee ordered his forces to occupy the high ground around Fredericksburg. </a:t>
            </a:r>
          </a:p>
          <a:p>
            <a:r>
              <a:rPr lang="en-US" dirty="0" smtClean="0">
                <a:latin typeface="Mongolian Baiti" charset="0"/>
                <a:ea typeface="Mongolian Baiti" charset="0"/>
                <a:cs typeface="Mongolian Baiti" charset="0"/>
              </a:rPr>
              <a:t>Union General Burnside </a:t>
            </a:r>
            <a:r>
              <a:rPr lang="en-US" dirty="0" smtClean="0">
                <a:latin typeface="Mongolian Baiti" charset="0"/>
                <a:ea typeface="Mongolian Baiti" charset="0"/>
                <a:cs typeface="Mongolian Baiti" charset="0"/>
              </a:rPr>
              <a:t>ordered repeated assaults on the heights, resulting in mass casualties for both sides. Union forces were unable to dislodge the Confederates from their positions and hence, could not make progress toward Richmond. </a:t>
            </a:r>
          </a:p>
          <a:p>
            <a:r>
              <a:rPr lang="en-US" dirty="0" smtClean="0">
                <a:latin typeface="Mongolian Baiti" charset="0"/>
                <a:ea typeface="Mongolian Baiti" charset="0"/>
                <a:cs typeface="Mongolian Baiti" charset="0"/>
              </a:rPr>
              <a:t>A truce was called on December 14</a:t>
            </a:r>
            <a:r>
              <a:rPr lang="en-US" baseline="30000" dirty="0" smtClean="0">
                <a:latin typeface="Mongolian Baiti" charset="0"/>
                <a:ea typeface="Mongolian Baiti" charset="0"/>
                <a:cs typeface="Mongolian Baiti" charset="0"/>
              </a:rPr>
              <a:t>th</a:t>
            </a:r>
            <a:r>
              <a:rPr lang="en-US" dirty="0" smtClean="0">
                <a:latin typeface="Mongolian Baiti" charset="0"/>
                <a:ea typeface="Mongolian Baiti" charset="0"/>
                <a:cs typeface="Mongolian Baiti" charset="0"/>
              </a:rPr>
              <a:t>, so both sides could tend to the injured and dead. Burnside made the decision to retreat to the north side of the Rappahannock River.</a:t>
            </a:r>
          </a:p>
          <a:p>
            <a:r>
              <a:rPr lang="en-US" dirty="0" smtClean="0">
                <a:latin typeface="Mongolian Baiti" charset="0"/>
                <a:ea typeface="Mongolian Baiti" charset="0"/>
                <a:cs typeface="Mongolian Baiti" charset="0"/>
              </a:rPr>
              <a:t>The Battle of Fredericksburg, thus, was a decisive Confederate victory and an embarrassment for the Union. </a:t>
            </a:r>
          </a:p>
          <a:p>
            <a:pPr marL="0" indent="0">
              <a:buNone/>
            </a:pPr>
            <a:endParaRPr lang="en-US" dirty="0" smtClean="0">
              <a:latin typeface="Mongolian Baiti" charset="0"/>
              <a:ea typeface="Mongolian Baiti" charset="0"/>
              <a:cs typeface="Mongolian Baiti" charset="0"/>
            </a:endParaRPr>
          </a:p>
          <a:p>
            <a:pPr marL="0" indent="0">
              <a:buNone/>
            </a:pPr>
            <a:endParaRPr lang="en-US" dirty="0" smtClean="0">
              <a:latin typeface="Mongolian Baiti" charset="0"/>
              <a:ea typeface="Mongolian Baiti" charset="0"/>
              <a:cs typeface="Mongolian Baiti" charset="0"/>
            </a:endParaRPr>
          </a:p>
        </p:txBody>
      </p:sp>
      <p:pic>
        <p:nvPicPr>
          <p:cNvPr id="5124" name="Picture 4" descr="ivil War battles fought by the Massachusetts 10th from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2246" y="1508122"/>
            <a:ext cx="4282164" cy="29749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3294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9650" y="182560"/>
            <a:ext cx="10515600" cy="1325563"/>
          </a:xfrm>
        </p:spPr>
        <p:txBody>
          <a:bodyPr/>
          <a:lstStyle/>
          <a:p>
            <a:pPr algn="ctr"/>
            <a:r>
              <a:rPr lang="en-US" dirty="0" smtClean="0">
                <a:latin typeface="Mongolian Baiti" charset="0"/>
                <a:ea typeface="Mongolian Baiti" charset="0"/>
                <a:cs typeface="Mongolian Baiti" charset="0"/>
              </a:rPr>
              <a:t>Take II</a:t>
            </a:r>
            <a:endParaRPr lang="en-US" dirty="0">
              <a:latin typeface="Mongolian Baiti" charset="0"/>
              <a:ea typeface="Mongolian Baiti" charset="0"/>
              <a:cs typeface="Mongolian Baiti" charset="0"/>
            </a:endParaRPr>
          </a:p>
        </p:txBody>
      </p:sp>
      <p:sp>
        <p:nvSpPr>
          <p:cNvPr id="3" name="Content Placeholder 2"/>
          <p:cNvSpPr>
            <a:spLocks noGrp="1"/>
          </p:cNvSpPr>
          <p:nvPr>
            <p:ph idx="1"/>
          </p:nvPr>
        </p:nvSpPr>
        <p:spPr>
          <a:xfrm>
            <a:off x="5143498" y="1508122"/>
            <a:ext cx="6729415" cy="4664077"/>
          </a:xfrm>
        </p:spPr>
        <p:txBody>
          <a:bodyPr>
            <a:normAutofit/>
          </a:bodyPr>
          <a:lstStyle/>
          <a:p>
            <a:r>
              <a:rPr lang="en-US" dirty="0" smtClean="0">
                <a:latin typeface="Mongolian Baiti" charset="0"/>
                <a:ea typeface="Mongolian Baiti" charset="0"/>
                <a:cs typeface="Mongolian Baiti" charset="0"/>
              </a:rPr>
              <a:t>Following the destruction at Fredericksburg, Lincoln appointed Joseph Hooker as Commander of the Army of the Potomac.</a:t>
            </a:r>
          </a:p>
          <a:p>
            <a:r>
              <a:rPr lang="en-US" dirty="0" smtClean="0">
                <a:latin typeface="Mongolian Baiti" charset="0"/>
                <a:ea typeface="Mongolian Baiti" charset="0"/>
                <a:cs typeface="Mongolian Baiti" charset="0"/>
              </a:rPr>
              <a:t>The Union strategy continued to center on the Confederate capital of Richmond. Lincoln believed that if Richmond could be taken, the war would quickly end. </a:t>
            </a:r>
          </a:p>
          <a:p>
            <a:r>
              <a:rPr lang="en-US" dirty="0" smtClean="0">
                <a:latin typeface="Mongolian Baiti" charset="0"/>
                <a:ea typeface="Mongolian Baiti" charset="0"/>
                <a:cs typeface="Mongolian Baiti" charset="0"/>
              </a:rPr>
              <a:t>Unfortunately, Hooker was inexperienced, brash, and ill-suited for such a massive responsibility. </a:t>
            </a:r>
          </a:p>
          <a:p>
            <a:pPr marL="0" indent="0">
              <a:buNone/>
            </a:pPr>
            <a:endParaRPr lang="en-US" dirty="0" smtClean="0">
              <a:latin typeface="Mongolian Baiti" charset="0"/>
              <a:ea typeface="Mongolian Baiti" charset="0"/>
              <a:cs typeface="Mongolian Baiti" charset="0"/>
            </a:endParaRPr>
          </a:p>
          <a:p>
            <a:pPr marL="0" indent="0">
              <a:buNone/>
            </a:pPr>
            <a:endParaRPr lang="en-US" dirty="0" smtClean="0">
              <a:latin typeface="Mongolian Baiti" charset="0"/>
              <a:ea typeface="Mongolian Baiti" charset="0"/>
              <a:cs typeface="Mongolian Baiti" charset="0"/>
            </a:endParaRPr>
          </a:p>
        </p:txBody>
      </p:sp>
      <p:pic>
        <p:nvPicPr>
          <p:cNvPr id="6146" name="Picture 2" descr="he Generals and Admirals: Joseph Hooker (1814-1879) - Mr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9650" y="1508122"/>
            <a:ext cx="3614738" cy="45907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1166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9650" y="182560"/>
            <a:ext cx="10515600" cy="1325563"/>
          </a:xfrm>
        </p:spPr>
        <p:txBody>
          <a:bodyPr/>
          <a:lstStyle/>
          <a:p>
            <a:pPr algn="ctr"/>
            <a:r>
              <a:rPr lang="en-US" dirty="0" smtClean="0">
                <a:latin typeface="Mongolian Baiti" charset="0"/>
                <a:ea typeface="Mongolian Baiti" charset="0"/>
                <a:cs typeface="Mongolian Baiti" charset="0"/>
              </a:rPr>
              <a:t>The Plan</a:t>
            </a:r>
            <a:endParaRPr lang="en-US" dirty="0">
              <a:latin typeface="Mongolian Baiti" charset="0"/>
              <a:ea typeface="Mongolian Baiti" charset="0"/>
              <a:cs typeface="Mongolian Baiti" charset="0"/>
            </a:endParaRPr>
          </a:p>
        </p:txBody>
      </p:sp>
      <p:sp>
        <p:nvSpPr>
          <p:cNvPr id="3" name="Content Placeholder 2"/>
          <p:cNvSpPr>
            <a:spLocks noGrp="1"/>
          </p:cNvSpPr>
          <p:nvPr>
            <p:ph idx="1"/>
          </p:nvPr>
        </p:nvSpPr>
        <p:spPr>
          <a:xfrm>
            <a:off x="5143498" y="1508122"/>
            <a:ext cx="6729415" cy="4664077"/>
          </a:xfrm>
        </p:spPr>
        <p:txBody>
          <a:bodyPr>
            <a:normAutofit/>
          </a:bodyPr>
          <a:lstStyle/>
          <a:p>
            <a:r>
              <a:rPr lang="en-US" dirty="0" smtClean="0">
                <a:latin typeface="Mongolian Baiti" charset="0"/>
                <a:ea typeface="Mongolian Baiti" charset="0"/>
                <a:cs typeface="Mongolian Baiti" charset="0"/>
              </a:rPr>
              <a:t>Hooker decided to launch a massive assault on Confederate positions from both the front and rear. </a:t>
            </a:r>
          </a:p>
          <a:p>
            <a:r>
              <a:rPr lang="en-US" dirty="0" smtClean="0">
                <a:latin typeface="Mongolian Baiti" charset="0"/>
                <a:ea typeface="Mongolian Baiti" charset="0"/>
                <a:cs typeface="Mongolian Baiti" charset="0"/>
              </a:rPr>
              <a:t>Hooker’s Army was twice the size of Lee’s Army of Northern Virginia. </a:t>
            </a:r>
          </a:p>
          <a:p>
            <a:r>
              <a:rPr lang="en-US" dirty="0" smtClean="0">
                <a:latin typeface="Mongolian Baiti" charset="0"/>
                <a:ea typeface="Mongolian Baiti" charset="0"/>
                <a:cs typeface="Mongolian Baiti" charset="0"/>
              </a:rPr>
              <a:t>The battle would center just a few miles from the Battle of Fredericksburg, at a tiny hamlet known as Chancellorsville. </a:t>
            </a:r>
          </a:p>
          <a:p>
            <a:pPr marL="0" indent="0">
              <a:buNone/>
            </a:pPr>
            <a:endParaRPr lang="en-US" dirty="0" smtClean="0">
              <a:latin typeface="Mongolian Baiti" charset="0"/>
              <a:ea typeface="Mongolian Baiti" charset="0"/>
              <a:cs typeface="Mongolian Baiti" charset="0"/>
            </a:endParaRPr>
          </a:p>
          <a:p>
            <a:pPr marL="0" indent="0">
              <a:buNone/>
            </a:pPr>
            <a:endParaRPr lang="en-US" dirty="0" smtClean="0">
              <a:latin typeface="Mongolian Baiti" charset="0"/>
              <a:ea typeface="Mongolian Baiti" charset="0"/>
              <a:cs typeface="Mongolian Baiti" charset="0"/>
            </a:endParaRPr>
          </a:p>
        </p:txBody>
      </p:sp>
      <p:pic>
        <p:nvPicPr>
          <p:cNvPr id="7170" name="Picture 2" descr="attle of Chancellorsvil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162" y="1508121"/>
            <a:ext cx="4920336" cy="34147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3960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0"/>
            <a:ext cx="10515600" cy="1325563"/>
          </a:xfrm>
        </p:spPr>
        <p:txBody>
          <a:bodyPr/>
          <a:lstStyle/>
          <a:p>
            <a:pPr algn="ctr"/>
            <a:r>
              <a:rPr lang="en-US" smtClean="0">
                <a:latin typeface="Mongolian Baiti" charset="0"/>
                <a:ea typeface="Mongolian Baiti" charset="0"/>
                <a:cs typeface="Mongolian Baiti" charset="0"/>
              </a:rPr>
              <a:t>Confederate Dominance</a:t>
            </a:r>
            <a:endParaRPr lang="en-US" dirty="0">
              <a:latin typeface="Mongolian Baiti" charset="0"/>
              <a:ea typeface="Mongolian Baiti" charset="0"/>
              <a:cs typeface="Mongolian Baiti" charset="0"/>
            </a:endParaRPr>
          </a:p>
        </p:txBody>
      </p:sp>
      <p:sp>
        <p:nvSpPr>
          <p:cNvPr id="3" name="Content Placeholder 2"/>
          <p:cNvSpPr>
            <a:spLocks noGrp="1"/>
          </p:cNvSpPr>
          <p:nvPr>
            <p:ph idx="1"/>
          </p:nvPr>
        </p:nvSpPr>
        <p:spPr>
          <a:xfrm>
            <a:off x="5143498" y="1508122"/>
            <a:ext cx="6729415" cy="4664077"/>
          </a:xfrm>
        </p:spPr>
        <p:txBody>
          <a:bodyPr>
            <a:normAutofit fontScale="92500" lnSpcReduction="20000"/>
          </a:bodyPr>
          <a:lstStyle/>
          <a:p>
            <a:pPr>
              <a:buFont typeface="Arial" charset="0"/>
              <a:buChar char="•"/>
            </a:pPr>
            <a:r>
              <a:rPr lang="en-US" dirty="0" smtClean="0">
                <a:latin typeface="Mongolian Baiti" charset="0"/>
                <a:ea typeface="Mongolian Baiti" charset="0"/>
                <a:cs typeface="Mongolian Baiti" charset="0"/>
              </a:rPr>
              <a:t>Robert E. Lee, realizing he was outnumbered, decided to split his army, and attacked Hooker with about 80 percent of his forces. </a:t>
            </a:r>
          </a:p>
          <a:p>
            <a:pPr>
              <a:buFont typeface="Arial" charset="0"/>
              <a:buChar char="•"/>
            </a:pPr>
            <a:r>
              <a:rPr lang="en-US" dirty="0" smtClean="0">
                <a:latin typeface="Mongolian Baiti" charset="0"/>
                <a:ea typeface="Mongolian Baiti" charset="0"/>
                <a:cs typeface="Mongolian Baiti" charset="0"/>
              </a:rPr>
              <a:t>The inexperienced Hooker was likely confused by Lee’s maneuvers, and inexplicably ordered his forces to retreat and take defensive positions during Lee’s assaults. </a:t>
            </a:r>
          </a:p>
          <a:p>
            <a:pPr>
              <a:buFont typeface="Arial" charset="0"/>
              <a:buChar char="•"/>
            </a:pPr>
            <a:r>
              <a:rPr lang="en-US" dirty="0" smtClean="0">
                <a:latin typeface="Mongolian Baiti" charset="0"/>
                <a:ea typeface="Mongolian Baiti" charset="0"/>
                <a:cs typeface="Mongolian Baiti" charset="0"/>
              </a:rPr>
              <a:t>On May 2, 1863, Confederate General Stonewall Jackson routed Union forces, who were eating dinner, crushing its right flank! </a:t>
            </a:r>
          </a:p>
          <a:p>
            <a:pPr>
              <a:buFont typeface="Arial" charset="0"/>
              <a:buChar char="•"/>
            </a:pPr>
            <a:r>
              <a:rPr lang="en-US" dirty="0" smtClean="0">
                <a:latin typeface="Mongolian Baiti" charset="0"/>
                <a:ea typeface="Mongolian Baiti" charset="0"/>
                <a:cs typeface="Mongolian Baiti" charset="0"/>
              </a:rPr>
              <a:t>That night, however, Jackson was accidently shot in the arm by one of his own men. He would develop pneumonia and die a week later. Jackson’s death was a major blow to the Confederate Army. </a:t>
            </a:r>
          </a:p>
          <a:p>
            <a:pPr marL="0" indent="0">
              <a:buNone/>
            </a:pPr>
            <a:endParaRPr lang="en-US" dirty="0" smtClean="0">
              <a:latin typeface="Mongolian Baiti" charset="0"/>
              <a:ea typeface="Mongolian Baiti" charset="0"/>
              <a:cs typeface="Mongolian Baiti" charset="0"/>
            </a:endParaRPr>
          </a:p>
        </p:txBody>
      </p:sp>
      <p:pic>
        <p:nvPicPr>
          <p:cNvPr id="8194" name="Picture 2" descr="https://mrnussbaum.com/uploads/activities/civil-war-battles/jacksonfall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1987" y="300037"/>
            <a:ext cx="3810000" cy="624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4398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0"/>
            <a:ext cx="10515600" cy="1325563"/>
          </a:xfrm>
        </p:spPr>
        <p:txBody>
          <a:bodyPr/>
          <a:lstStyle/>
          <a:p>
            <a:pPr algn="ctr"/>
            <a:r>
              <a:rPr lang="en-US" dirty="0" smtClean="0">
                <a:latin typeface="Mongolian Baiti" charset="0"/>
                <a:ea typeface="Mongolian Baiti" charset="0"/>
                <a:cs typeface="Mongolian Baiti" charset="0"/>
              </a:rPr>
              <a:t>Union Incompetence</a:t>
            </a:r>
            <a:endParaRPr lang="en-US" dirty="0">
              <a:latin typeface="Mongolian Baiti" charset="0"/>
              <a:ea typeface="Mongolian Baiti" charset="0"/>
              <a:cs typeface="Mongolian Baiti" charset="0"/>
            </a:endParaRPr>
          </a:p>
        </p:txBody>
      </p:sp>
      <p:sp>
        <p:nvSpPr>
          <p:cNvPr id="3" name="Content Placeholder 2"/>
          <p:cNvSpPr>
            <a:spLocks noGrp="1"/>
          </p:cNvSpPr>
          <p:nvPr>
            <p:ph idx="1"/>
          </p:nvPr>
        </p:nvSpPr>
        <p:spPr>
          <a:xfrm>
            <a:off x="5143498" y="1508122"/>
            <a:ext cx="6729415" cy="4664077"/>
          </a:xfrm>
        </p:spPr>
        <p:txBody>
          <a:bodyPr>
            <a:normAutofit fontScale="85000" lnSpcReduction="20000"/>
          </a:bodyPr>
          <a:lstStyle/>
          <a:p>
            <a:pPr>
              <a:buFont typeface="Arial" charset="0"/>
              <a:buChar char="•"/>
            </a:pPr>
            <a:r>
              <a:rPr lang="en-US" dirty="0" smtClean="0">
                <a:latin typeface="Mongolian Baiti" charset="0"/>
                <a:ea typeface="Mongolian Baiti" charset="0"/>
                <a:cs typeface="Mongolian Baiti" charset="0"/>
              </a:rPr>
              <a:t>Despite the setbacks, Union forces still had a major advantage in manpower at Chancellorsville. Hooker’s army, which had occupied the high ground at Hazel Grove, numbered 76,000 – compared to only 43,000 men available to Lee. </a:t>
            </a:r>
          </a:p>
          <a:p>
            <a:pPr>
              <a:buFont typeface="Arial" charset="0"/>
              <a:buChar char="•"/>
            </a:pPr>
            <a:r>
              <a:rPr lang="en-US" dirty="0" smtClean="0">
                <a:latin typeface="Mongolian Baiti" charset="0"/>
                <a:ea typeface="Mongolian Baiti" charset="0"/>
                <a:cs typeface="Mongolian Baiti" charset="0"/>
              </a:rPr>
              <a:t>Hooker (again) inexplicably ordered his men off the high ground, which was immediately occupied by Confederate forces with their heavy guns and artillery. </a:t>
            </a:r>
          </a:p>
          <a:p>
            <a:pPr>
              <a:buFont typeface="Arial" charset="0"/>
              <a:buChar char="•"/>
            </a:pPr>
            <a:r>
              <a:rPr lang="en-US" dirty="0" smtClean="0">
                <a:latin typeface="Mongolian Baiti" charset="0"/>
                <a:ea typeface="Mongolian Baiti" charset="0"/>
                <a:cs typeface="Mongolian Baiti" charset="0"/>
              </a:rPr>
              <a:t>Confederate forces engaged in a massive attack on May 3</a:t>
            </a:r>
            <a:r>
              <a:rPr lang="en-US" baseline="30000" dirty="0" smtClean="0">
                <a:latin typeface="Mongolian Baiti" charset="0"/>
                <a:ea typeface="Mongolian Baiti" charset="0"/>
                <a:cs typeface="Mongolian Baiti" charset="0"/>
              </a:rPr>
              <a:t>rd</a:t>
            </a:r>
            <a:r>
              <a:rPr lang="en-US" dirty="0" smtClean="0">
                <a:latin typeface="Mongolian Baiti" charset="0"/>
                <a:ea typeface="Mongolian Baiti" charset="0"/>
                <a:cs typeface="Mongolian Baiti" charset="0"/>
              </a:rPr>
              <a:t>, aided by their newly installed guns, which sparked fires in the nearby forests, and which overwhelmed their counterparts. </a:t>
            </a:r>
          </a:p>
          <a:p>
            <a:pPr>
              <a:buFont typeface="Arial" charset="0"/>
              <a:buChar char="•"/>
            </a:pPr>
            <a:r>
              <a:rPr lang="en-US" dirty="0" smtClean="0">
                <a:latin typeface="Mongolian Baiti" charset="0"/>
                <a:ea typeface="Mongolian Baiti" charset="0"/>
                <a:cs typeface="Mongolian Baiti" charset="0"/>
              </a:rPr>
              <a:t>Hooker ordered a retreat north of the Rappahannock River, resulting in a second decisive Confederate victory. </a:t>
            </a:r>
          </a:p>
          <a:p>
            <a:pPr marL="0" indent="0">
              <a:buNone/>
            </a:pPr>
            <a:endParaRPr lang="en-US" dirty="0" smtClean="0">
              <a:latin typeface="Mongolian Baiti" charset="0"/>
              <a:ea typeface="Mongolian Baiti" charset="0"/>
              <a:cs typeface="Mongolian Baiti" charset="0"/>
            </a:endParaRPr>
          </a:p>
        </p:txBody>
      </p:sp>
      <p:pic>
        <p:nvPicPr>
          <p:cNvPr id="9218" name="Picture 2" descr="top 9 - Hazel Grov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2" y="1325563"/>
            <a:ext cx="4876800" cy="3190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0175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0"/>
            <a:ext cx="10515600" cy="1325563"/>
          </a:xfrm>
        </p:spPr>
        <p:txBody>
          <a:bodyPr/>
          <a:lstStyle/>
          <a:p>
            <a:pPr algn="ctr"/>
            <a:r>
              <a:rPr lang="en-US" dirty="0" smtClean="0">
                <a:latin typeface="Mongolian Baiti" charset="0"/>
                <a:ea typeface="Mongolian Baiti" charset="0"/>
                <a:cs typeface="Mongolian Baiti" charset="0"/>
              </a:rPr>
              <a:t>Effect of the Battle</a:t>
            </a:r>
            <a:endParaRPr lang="en-US" dirty="0">
              <a:latin typeface="Mongolian Baiti" charset="0"/>
              <a:ea typeface="Mongolian Baiti" charset="0"/>
              <a:cs typeface="Mongolian Baiti" charset="0"/>
            </a:endParaRPr>
          </a:p>
        </p:txBody>
      </p:sp>
      <p:sp>
        <p:nvSpPr>
          <p:cNvPr id="3" name="Content Placeholder 2"/>
          <p:cNvSpPr>
            <a:spLocks noGrp="1"/>
          </p:cNvSpPr>
          <p:nvPr>
            <p:ph idx="1"/>
          </p:nvPr>
        </p:nvSpPr>
        <p:spPr>
          <a:xfrm>
            <a:off x="5462585" y="1325563"/>
            <a:ext cx="6729415" cy="4664077"/>
          </a:xfrm>
        </p:spPr>
        <p:txBody>
          <a:bodyPr>
            <a:normAutofit fontScale="92500" lnSpcReduction="20000"/>
          </a:bodyPr>
          <a:lstStyle/>
          <a:p>
            <a:pPr>
              <a:buFont typeface="Arial" charset="0"/>
              <a:buChar char="•"/>
            </a:pPr>
            <a:r>
              <a:rPr lang="en-US" dirty="0" smtClean="0">
                <a:latin typeface="Mongolian Baiti" charset="0"/>
                <a:ea typeface="Mongolian Baiti" charset="0"/>
                <a:cs typeface="Mongolian Baiti" charset="0"/>
              </a:rPr>
              <a:t>Chancellorsville is often called “Lee’s Greatest Victory.” </a:t>
            </a:r>
          </a:p>
          <a:p>
            <a:pPr>
              <a:buFont typeface="Arial" charset="0"/>
              <a:buChar char="•"/>
            </a:pPr>
            <a:r>
              <a:rPr lang="en-US" dirty="0" smtClean="0">
                <a:latin typeface="Mongolian Baiti" charset="0"/>
                <a:ea typeface="Mongolian Baiti" charset="0"/>
                <a:cs typeface="Mongolian Baiti" charset="0"/>
              </a:rPr>
              <a:t>Lee believed his army was “invincible” and that it was God’s </a:t>
            </a:r>
            <a:r>
              <a:rPr lang="en-US" dirty="0" smtClean="0">
                <a:latin typeface="Mongolian Baiti" charset="0"/>
                <a:ea typeface="Mongolian Baiti" charset="0"/>
                <a:cs typeface="Mongolian Baiti" charset="0"/>
              </a:rPr>
              <a:t>will </a:t>
            </a:r>
            <a:r>
              <a:rPr lang="en-US" dirty="0" smtClean="0">
                <a:latin typeface="Mongolian Baiti" charset="0"/>
                <a:ea typeface="Mongolian Baiti" charset="0"/>
                <a:cs typeface="Mongolian Baiti" charset="0"/>
              </a:rPr>
              <a:t>for his army to defeat the enemy wherever it fought. </a:t>
            </a:r>
          </a:p>
          <a:p>
            <a:pPr>
              <a:buFont typeface="Arial" charset="0"/>
              <a:buChar char="•"/>
            </a:pPr>
            <a:r>
              <a:rPr lang="en-US" dirty="0" smtClean="0">
                <a:latin typeface="Mongolian Baiti" charset="0"/>
                <a:ea typeface="Mongolian Baiti" charset="0"/>
                <a:cs typeface="Mongolian Baiti" charset="0"/>
              </a:rPr>
              <a:t>Lee endeavored to invade the North again, setting the stage for the epic Battle of Gettysburg.</a:t>
            </a:r>
          </a:p>
          <a:p>
            <a:pPr>
              <a:buFont typeface="Arial" charset="0"/>
              <a:buChar char="•"/>
            </a:pPr>
            <a:r>
              <a:rPr lang="en-US" dirty="0" smtClean="0">
                <a:latin typeface="Mongolian Baiti" charset="0"/>
                <a:ea typeface="Mongolian Baiti" charset="0"/>
                <a:cs typeface="Mongolian Baiti" charset="0"/>
              </a:rPr>
              <a:t>Joseph Hooker would be replaced as Commander of the Army of the Potomac by George Meade. </a:t>
            </a:r>
          </a:p>
          <a:p>
            <a:pPr>
              <a:buFont typeface="Arial" charset="0"/>
              <a:buChar char="•"/>
            </a:pPr>
            <a:r>
              <a:rPr lang="en-US" dirty="0" smtClean="0">
                <a:latin typeface="Mongolian Baiti" charset="0"/>
                <a:ea typeface="Mongolian Baiti" charset="0"/>
                <a:cs typeface="Mongolian Baiti" charset="0"/>
              </a:rPr>
              <a:t>Support for the continuation of the war began to wane in the North. </a:t>
            </a:r>
          </a:p>
          <a:p>
            <a:pPr marL="0" indent="0">
              <a:buNone/>
            </a:pPr>
            <a:endParaRPr lang="en-US" dirty="0" smtClean="0">
              <a:latin typeface="Mongolian Baiti" charset="0"/>
              <a:ea typeface="Mongolian Baiti" charset="0"/>
              <a:cs typeface="Mongolian Baiti" charset="0"/>
            </a:endParaRPr>
          </a:p>
        </p:txBody>
      </p:sp>
      <p:pic>
        <p:nvPicPr>
          <p:cNvPr id="10242" name="Picture 2" descr="hancellor House - Headquarters of Joseph Hook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7829" y="1325563"/>
            <a:ext cx="5086941" cy="33004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68854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20737</TotalTime>
  <Words>745</Words>
  <Application>Microsoft Macintosh PowerPoint</Application>
  <PresentationFormat>Widescreen</PresentationFormat>
  <Paragraphs>44</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Calibri</vt:lpstr>
      <vt:lpstr>Calibri Light</vt:lpstr>
      <vt:lpstr>lato-regular</vt:lpstr>
      <vt:lpstr>Mongolian Baiti</vt:lpstr>
      <vt:lpstr>Arial</vt:lpstr>
      <vt:lpstr>Office Theme</vt:lpstr>
      <vt:lpstr>The Rise of the Confederacy: Twin Victories at Fredericksburg and Chancellorsville</vt:lpstr>
      <vt:lpstr>Where are we in the Civil War? </vt:lpstr>
      <vt:lpstr>December 1862</vt:lpstr>
      <vt:lpstr>December 11-15 1862</vt:lpstr>
      <vt:lpstr>Take II</vt:lpstr>
      <vt:lpstr>The Plan</vt:lpstr>
      <vt:lpstr>Confederate Dominance</vt:lpstr>
      <vt:lpstr>Union Incompetence</vt:lpstr>
      <vt:lpstr>Effect of the Battle</vt:lpstr>
      <vt:lpstr>Activities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Brown  Rebellion</dc:title>
  <dc:creator>Microsoft Office User</dc:creator>
  <cp:lastModifiedBy>Microsoft Office User</cp:lastModifiedBy>
  <cp:revision>52</cp:revision>
  <dcterms:created xsi:type="dcterms:W3CDTF">2020-04-02T11:41:42Z</dcterms:created>
  <dcterms:modified xsi:type="dcterms:W3CDTF">2020-05-29T13:22:29Z</dcterms:modified>
</cp:coreProperties>
</file>